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ato" charset="1" panose="020F0502020204030203"/>
      <p:regular r:id="rId10"/>
    </p:embeddedFont>
    <p:embeddedFont>
      <p:font typeface="Lato Bold" charset="1" panose="020F0502020204030203"/>
      <p:regular r:id="rId11"/>
    </p:embeddedFont>
    <p:embeddedFont>
      <p:font typeface="Lato Italics" charset="1" panose="020F0502020204030203"/>
      <p:regular r:id="rId12"/>
    </p:embeddedFont>
    <p:embeddedFont>
      <p:font typeface="Lato Bold Italics" charset="1" panose="020F0502020204030203"/>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Poppins" charset="1" panose="00000500000000000000"/>
      <p:regular r:id="rId20"/>
    </p:embeddedFont>
    <p:embeddedFont>
      <p:font typeface="Poppins Bold" charset="1" panose="00000800000000000000"/>
      <p:regular r:id="rId21"/>
    </p:embeddedFont>
    <p:embeddedFont>
      <p:font typeface="Poppins Italics" charset="1" panose="00000500000000000000"/>
      <p:regular r:id="rId22"/>
    </p:embeddedFont>
    <p:embeddedFont>
      <p:font typeface="Poppins Bold Italics" charset="1" panose="00000800000000000000"/>
      <p:regular r:id="rId23"/>
    </p:embeddedFont>
    <p:embeddedFont>
      <p:font typeface="Poppins Thin" charset="1" panose="00000300000000000000"/>
      <p:regular r:id="rId24"/>
    </p:embeddedFont>
    <p:embeddedFont>
      <p:font typeface="Poppins Thin Italics" charset="1" panose="00000300000000000000"/>
      <p:regular r:id="rId25"/>
    </p:embeddedFont>
    <p:embeddedFont>
      <p:font typeface="Poppins Extra-Light" charset="1" panose="00000300000000000000"/>
      <p:regular r:id="rId26"/>
    </p:embeddedFont>
    <p:embeddedFont>
      <p:font typeface="Poppins Extra-Light Italics" charset="1" panose="00000300000000000000"/>
      <p:regular r:id="rId27"/>
    </p:embeddedFont>
    <p:embeddedFont>
      <p:font typeface="Poppins Light" charset="1" panose="00000400000000000000"/>
      <p:regular r:id="rId28"/>
    </p:embeddedFont>
    <p:embeddedFont>
      <p:font typeface="Poppins Light Italics" charset="1" panose="00000400000000000000"/>
      <p:regular r:id="rId29"/>
    </p:embeddedFont>
    <p:embeddedFont>
      <p:font typeface="Poppins Medium" charset="1" panose="00000600000000000000"/>
      <p:regular r:id="rId30"/>
    </p:embeddedFont>
    <p:embeddedFont>
      <p:font typeface="Poppins Medium Italics" charset="1" panose="00000600000000000000"/>
      <p:regular r:id="rId31"/>
    </p:embeddedFont>
    <p:embeddedFont>
      <p:font typeface="Poppins Semi-Bold" charset="1" panose="00000700000000000000"/>
      <p:regular r:id="rId32"/>
    </p:embeddedFont>
    <p:embeddedFont>
      <p:font typeface="Poppins Semi-Bold Italics" charset="1" panose="00000700000000000000"/>
      <p:regular r:id="rId33"/>
    </p:embeddedFont>
    <p:embeddedFont>
      <p:font typeface="Poppins Ultra-Bold" charset="1" panose="00000900000000000000"/>
      <p:regular r:id="rId34"/>
    </p:embeddedFont>
    <p:embeddedFont>
      <p:font typeface="Poppins Ultra-Bold Italics" charset="1" panose="00000900000000000000"/>
      <p:regular r:id="rId35"/>
    </p:embeddedFont>
    <p:embeddedFont>
      <p:font typeface="Poppins Heavy" charset="1" panose="00000A00000000000000"/>
      <p:regular r:id="rId36"/>
    </p:embeddedFont>
    <p:embeddedFont>
      <p:font typeface="Poppins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14" Target="../media/image17.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14.png" Type="http://schemas.openxmlformats.org/officeDocument/2006/relationships/image"/><Relationship Id="rId13" Target="../media/image15.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14" Target="../media/image16.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14" Target="../media/image16.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163269"/>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8" id="8"/>
          <p:cNvSpPr txBox="true"/>
          <p:nvPr/>
        </p:nvSpPr>
        <p:spPr>
          <a:xfrm rot="0">
            <a:off x="2224837" y="3701213"/>
            <a:ext cx="12616379" cy="1466850"/>
          </a:xfrm>
          <a:prstGeom prst="rect">
            <a:avLst/>
          </a:prstGeom>
        </p:spPr>
        <p:txBody>
          <a:bodyPr anchor="t" rtlCol="false" tIns="0" lIns="0" bIns="0" rIns="0">
            <a:spAutoFit/>
          </a:bodyPr>
          <a:lstStyle/>
          <a:p>
            <a:pPr>
              <a:lnSpc>
                <a:spcPts val="10499"/>
              </a:lnSpc>
            </a:pPr>
            <a:r>
              <a:rPr lang="en-US" sz="9999" spc="999">
                <a:solidFill>
                  <a:srgbClr val="5271FF"/>
                </a:solidFill>
                <a:latin typeface="Poppins Heavy"/>
              </a:rPr>
              <a:t>PROGETTO</a:t>
            </a:r>
          </a:p>
        </p:txBody>
      </p:sp>
      <p:sp>
        <p:nvSpPr>
          <p:cNvPr name="TextBox 9" id="9"/>
          <p:cNvSpPr txBox="true"/>
          <p:nvPr/>
        </p:nvSpPr>
        <p:spPr>
          <a:xfrm rot="0">
            <a:off x="2224837" y="5041183"/>
            <a:ext cx="12616379" cy="1781186"/>
          </a:xfrm>
          <a:prstGeom prst="rect">
            <a:avLst/>
          </a:prstGeom>
        </p:spPr>
        <p:txBody>
          <a:bodyPr anchor="t" rtlCol="false" tIns="0" lIns="0" bIns="0" rIns="0">
            <a:spAutoFit/>
          </a:bodyPr>
          <a:lstStyle/>
          <a:p>
            <a:pPr>
              <a:lnSpc>
                <a:spcPts val="12600"/>
              </a:lnSpc>
            </a:pPr>
            <a:r>
              <a:rPr lang="en-US" sz="12000" spc="600">
                <a:solidFill>
                  <a:srgbClr val="2B4A9D"/>
                </a:solidFill>
                <a:latin typeface="Poppins Bold"/>
              </a:rPr>
              <a:t>S9/L5</a:t>
            </a:r>
          </a:p>
        </p:txBody>
      </p:sp>
      <p:sp>
        <p:nvSpPr>
          <p:cNvPr name="TextBox 10" id="10"/>
          <p:cNvSpPr txBox="true"/>
          <p:nvPr/>
        </p:nvSpPr>
        <p:spPr>
          <a:xfrm rot="0">
            <a:off x="2224837" y="7260387"/>
            <a:ext cx="4252716" cy="523875"/>
          </a:xfrm>
          <a:prstGeom prst="rect">
            <a:avLst/>
          </a:prstGeom>
        </p:spPr>
        <p:txBody>
          <a:bodyPr anchor="t" rtlCol="false" tIns="0" lIns="0" bIns="0" rIns="0">
            <a:spAutoFit/>
          </a:bodyPr>
          <a:lstStyle/>
          <a:p>
            <a:pPr>
              <a:lnSpc>
                <a:spcPts val="4200"/>
              </a:lnSpc>
            </a:pPr>
            <a:r>
              <a:rPr lang="en-US" sz="3000" spc="300">
                <a:solidFill>
                  <a:srgbClr val="000000"/>
                </a:solidFill>
                <a:latin typeface="Lato"/>
              </a:rPr>
              <a:t>MATTIA CHIRIATTI</a:t>
            </a:r>
          </a:p>
        </p:txBody>
      </p:sp>
      <p:sp>
        <p:nvSpPr>
          <p:cNvPr name="Freeform 11" id="11"/>
          <p:cNvSpPr/>
          <p:nvPr/>
        </p:nvSpPr>
        <p:spPr>
          <a:xfrm flipH="false" flipV="false" rot="0">
            <a:off x="-4134433" y="1004889"/>
            <a:ext cx="12993464" cy="2102579"/>
          </a:xfrm>
          <a:custGeom>
            <a:avLst/>
            <a:gdLst/>
            <a:ahLst/>
            <a:cxnLst/>
            <a:rect r="r" b="b" t="t" l="l"/>
            <a:pathLst>
              <a:path h="2102579" w="12993464">
                <a:moveTo>
                  <a:pt x="0" y="0"/>
                </a:moveTo>
                <a:lnTo>
                  <a:pt x="12993465" y="0"/>
                </a:lnTo>
                <a:lnTo>
                  <a:pt x="12993465" y="2102578"/>
                </a:lnTo>
                <a:lnTo>
                  <a:pt x="0" y="2102578"/>
                </a:lnTo>
                <a:lnTo>
                  <a:pt x="0" y="0"/>
                </a:lnTo>
                <a:close/>
              </a:path>
            </a:pathLst>
          </a:custGeom>
          <a:blipFill>
            <a:blip r:embed="rId2">
              <a:alphaModFix amt="69000"/>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0" y="0"/>
            <a:ext cx="541602" cy="10287000"/>
            <a:chOff x="0" y="0"/>
            <a:chExt cx="157867" cy="2998468"/>
          </a:xfrm>
        </p:grpSpPr>
        <p:sp>
          <p:nvSpPr>
            <p:cNvPr name="Freeform 13" id="13"/>
            <p:cNvSpPr/>
            <p:nvPr/>
          </p:nvSpPr>
          <p:spPr>
            <a:xfrm flipH="false" flipV="false" rot="0">
              <a:off x="0" y="0"/>
              <a:ext cx="157867" cy="2998468"/>
            </a:xfrm>
            <a:custGeom>
              <a:avLst/>
              <a:gdLst/>
              <a:ahLst/>
              <a:cxnLst/>
              <a:rect r="r" b="b" t="t" l="l"/>
              <a:pathLst>
                <a:path h="2998468" w="157867">
                  <a:moveTo>
                    <a:pt x="0" y="0"/>
                  </a:moveTo>
                  <a:lnTo>
                    <a:pt x="157867" y="0"/>
                  </a:lnTo>
                  <a:lnTo>
                    <a:pt x="157867" y="2998468"/>
                  </a:lnTo>
                  <a:lnTo>
                    <a:pt x="0" y="2998468"/>
                  </a:lnTo>
                  <a:close/>
                </a:path>
              </a:pathLst>
            </a:custGeom>
            <a:solidFill>
              <a:srgbClr val="2B4A9D"/>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83227" y="1681386"/>
            <a:ext cx="940469" cy="1264496"/>
          </a:xfrm>
          <a:custGeom>
            <a:avLst/>
            <a:gdLst/>
            <a:ahLst/>
            <a:cxnLst/>
            <a:rect r="r" b="b" t="t" l="l"/>
            <a:pathLst>
              <a:path h="1264496" w="940469">
                <a:moveTo>
                  <a:pt x="0" y="0"/>
                </a:moveTo>
                <a:lnTo>
                  <a:pt x="940469" y="0"/>
                </a:lnTo>
                <a:lnTo>
                  <a:pt x="940469" y="1264496"/>
                </a:lnTo>
                <a:lnTo>
                  <a:pt x="0" y="1264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22378" y="3606170"/>
            <a:ext cx="1523226" cy="1160421"/>
          </a:xfrm>
          <a:custGeom>
            <a:avLst/>
            <a:gdLst/>
            <a:ahLst/>
            <a:cxnLst/>
            <a:rect r="r" b="b" t="t" l="l"/>
            <a:pathLst>
              <a:path h="1160421" w="1523226">
                <a:moveTo>
                  <a:pt x="0" y="0"/>
                </a:moveTo>
                <a:lnTo>
                  <a:pt x="1523225" y="0"/>
                </a:lnTo>
                <a:lnTo>
                  <a:pt x="1523225" y="1160422"/>
                </a:lnTo>
                <a:lnTo>
                  <a:pt x="0" y="11604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654538" y="2580464"/>
            <a:ext cx="1812305" cy="1235662"/>
          </a:xfrm>
          <a:custGeom>
            <a:avLst/>
            <a:gdLst/>
            <a:ahLst/>
            <a:cxnLst/>
            <a:rect r="r" b="b" t="t" l="l"/>
            <a:pathLst>
              <a:path h="1235662" w="1812305">
                <a:moveTo>
                  <a:pt x="0" y="0"/>
                </a:moveTo>
                <a:lnTo>
                  <a:pt x="1812304" y="0"/>
                </a:lnTo>
                <a:lnTo>
                  <a:pt x="1812304" y="1235663"/>
                </a:lnTo>
                <a:lnTo>
                  <a:pt x="0" y="12356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a:off x="5608359" y="7776049"/>
            <a:ext cx="1061280" cy="0"/>
          </a:xfrm>
          <a:prstGeom prst="line">
            <a:avLst/>
          </a:prstGeom>
          <a:ln cap="flat" w="38100">
            <a:solidFill>
              <a:srgbClr val="2B4A9D"/>
            </a:solidFill>
            <a:prstDash val="solid"/>
            <a:headEnd type="none" len="sm" w="sm"/>
            <a:tailEnd type="triangle" len="med" w="lg"/>
          </a:ln>
        </p:spPr>
      </p:sp>
      <p:sp>
        <p:nvSpPr>
          <p:cNvPr name="AutoShape 6" id="6"/>
          <p:cNvSpPr/>
          <p:nvPr/>
        </p:nvSpPr>
        <p:spPr>
          <a:xfrm flipH="true">
            <a:off x="3833939" y="3179246"/>
            <a:ext cx="1966369" cy="0"/>
          </a:xfrm>
          <a:prstGeom prst="line">
            <a:avLst/>
          </a:prstGeom>
          <a:ln cap="flat" w="38100">
            <a:solidFill>
              <a:srgbClr val="2B4A9D"/>
            </a:solidFill>
            <a:prstDash val="solid"/>
            <a:headEnd type="none" len="sm" w="sm"/>
            <a:tailEnd type="triangle" len="med" w="lg"/>
          </a:ln>
        </p:spPr>
      </p:sp>
      <p:sp>
        <p:nvSpPr>
          <p:cNvPr name="AutoShape 7" id="7"/>
          <p:cNvSpPr/>
          <p:nvPr/>
        </p:nvSpPr>
        <p:spPr>
          <a:xfrm>
            <a:off x="8468169" y="4260123"/>
            <a:ext cx="0" cy="856718"/>
          </a:xfrm>
          <a:prstGeom prst="line">
            <a:avLst/>
          </a:prstGeom>
          <a:ln cap="flat" w="38100">
            <a:solidFill>
              <a:srgbClr val="FF3131"/>
            </a:solidFill>
            <a:prstDash val="solid"/>
            <a:headEnd type="none" len="sm" w="sm"/>
            <a:tailEnd type="triangle" len="med" w="lg"/>
          </a:ln>
        </p:spPr>
      </p:sp>
      <p:sp>
        <p:nvSpPr>
          <p:cNvPr name="Freeform 8" id="8"/>
          <p:cNvSpPr/>
          <p:nvPr/>
        </p:nvSpPr>
        <p:spPr>
          <a:xfrm flipH="false" flipV="false" rot="0">
            <a:off x="6848538" y="2197296"/>
            <a:ext cx="1638681" cy="1925800"/>
          </a:xfrm>
          <a:custGeom>
            <a:avLst/>
            <a:gdLst/>
            <a:ahLst/>
            <a:cxnLst/>
            <a:rect r="r" b="b" t="t" l="l"/>
            <a:pathLst>
              <a:path h="1925800" w="1638681">
                <a:moveTo>
                  <a:pt x="0" y="0"/>
                </a:moveTo>
                <a:lnTo>
                  <a:pt x="1638681" y="0"/>
                </a:lnTo>
                <a:lnTo>
                  <a:pt x="1638681" y="1925800"/>
                </a:lnTo>
                <a:lnTo>
                  <a:pt x="0" y="1925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7077605" y="5305198"/>
            <a:ext cx="1540134" cy="1347617"/>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7ED957"/>
            </a:solidFill>
          </p:spPr>
        </p:sp>
        <p:sp>
          <p:nvSpPr>
            <p:cNvPr name="TextBox 11" id="11"/>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127582" y="7310731"/>
            <a:ext cx="4263094" cy="2036006"/>
            <a:chOff x="0" y="0"/>
            <a:chExt cx="1122790" cy="536232"/>
          </a:xfrm>
        </p:grpSpPr>
        <p:sp>
          <p:nvSpPr>
            <p:cNvPr name="Freeform 13" id="13"/>
            <p:cNvSpPr/>
            <p:nvPr/>
          </p:nvSpPr>
          <p:spPr>
            <a:xfrm flipH="false" flipV="false" rot="0">
              <a:off x="0" y="0"/>
              <a:ext cx="1122790" cy="536232"/>
            </a:xfrm>
            <a:custGeom>
              <a:avLst/>
              <a:gdLst/>
              <a:ahLst/>
              <a:cxnLst/>
              <a:rect r="r" b="b" t="t" l="l"/>
              <a:pathLst>
                <a:path h="536232" w="1122790">
                  <a:moveTo>
                    <a:pt x="0" y="0"/>
                  </a:moveTo>
                  <a:lnTo>
                    <a:pt x="1122790" y="0"/>
                  </a:lnTo>
                  <a:lnTo>
                    <a:pt x="1122790" y="536232"/>
                  </a:lnTo>
                  <a:lnTo>
                    <a:pt x="0" y="536232"/>
                  </a:lnTo>
                  <a:close/>
                </a:path>
              </a:pathLst>
            </a:custGeom>
            <a:solidFill>
              <a:srgbClr val="000000">
                <a:alpha val="0"/>
              </a:srgbClr>
            </a:solidFill>
            <a:ln w="38100" cap="sq">
              <a:solidFill>
                <a:srgbClr val="000000"/>
              </a:solidFill>
              <a:prstDash val="lgDash"/>
              <a:miter/>
            </a:ln>
          </p:spPr>
        </p:sp>
        <p:sp>
          <p:nvSpPr>
            <p:cNvPr name="TextBox 14" id="14"/>
            <p:cNvSpPr txBox="true"/>
            <p:nvPr/>
          </p:nvSpPr>
          <p:spPr>
            <a:xfrm>
              <a:off x="0" y="-38100"/>
              <a:ext cx="1122790" cy="574332"/>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28700" y="1448400"/>
            <a:ext cx="1969800" cy="5414656"/>
            <a:chOff x="0" y="0"/>
            <a:chExt cx="518795" cy="1426082"/>
          </a:xfrm>
        </p:grpSpPr>
        <p:sp>
          <p:nvSpPr>
            <p:cNvPr name="Freeform 16" id="16"/>
            <p:cNvSpPr/>
            <p:nvPr/>
          </p:nvSpPr>
          <p:spPr>
            <a:xfrm flipH="false" flipV="false" rot="0">
              <a:off x="0" y="0"/>
              <a:ext cx="518795" cy="1426082"/>
            </a:xfrm>
            <a:custGeom>
              <a:avLst/>
              <a:gdLst/>
              <a:ahLst/>
              <a:cxnLst/>
              <a:rect r="r" b="b" t="t" l="l"/>
              <a:pathLst>
                <a:path h="1426082" w="518795">
                  <a:moveTo>
                    <a:pt x="0" y="0"/>
                  </a:moveTo>
                  <a:lnTo>
                    <a:pt x="518795" y="0"/>
                  </a:lnTo>
                  <a:lnTo>
                    <a:pt x="518795" y="1426082"/>
                  </a:lnTo>
                  <a:lnTo>
                    <a:pt x="0" y="1426082"/>
                  </a:lnTo>
                  <a:close/>
                </a:path>
              </a:pathLst>
            </a:custGeom>
            <a:solidFill>
              <a:srgbClr val="000000">
                <a:alpha val="0"/>
              </a:srgbClr>
            </a:solidFill>
            <a:ln w="38100" cap="sq">
              <a:solidFill>
                <a:srgbClr val="000000"/>
              </a:solidFill>
              <a:prstDash val="lgDash"/>
              <a:miter/>
            </a:ln>
          </p:spPr>
        </p:sp>
        <p:sp>
          <p:nvSpPr>
            <p:cNvPr name="TextBox 17" id="17"/>
            <p:cNvSpPr txBox="true"/>
            <p:nvPr/>
          </p:nvSpPr>
          <p:spPr>
            <a:xfrm>
              <a:off x="0" y="-38100"/>
              <a:ext cx="518795" cy="1464182"/>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127582" y="1726457"/>
            <a:ext cx="1772037" cy="1433739"/>
          </a:xfrm>
          <a:custGeom>
            <a:avLst/>
            <a:gdLst/>
            <a:ahLst/>
            <a:cxnLst/>
            <a:rect r="r" b="b" t="t" l="l"/>
            <a:pathLst>
              <a:path h="1433739" w="1772037">
                <a:moveTo>
                  <a:pt x="0" y="0"/>
                </a:moveTo>
                <a:lnTo>
                  <a:pt x="1772036" y="0"/>
                </a:lnTo>
                <a:lnTo>
                  <a:pt x="1772036" y="1433739"/>
                </a:lnTo>
                <a:lnTo>
                  <a:pt x="0" y="14337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1127582" y="5262138"/>
            <a:ext cx="1772037" cy="1433739"/>
          </a:xfrm>
          <a:custGeom>
            <a:avLst/>
            <a:gdLst/>
            <a:ahLst/>
            <a:cxnLst/>
            <a:rect r="r" b="b" t="t" l="l"/>
            <a:pathLst>
              <a:path h="1433739" w="1772037">
                <a:moveTo>
                  <a:pt x="0" y="0"/>
                </a:moveTo>
                <a:lnTo>
                  <a:pt x="1772036" y="0"/>
                </a:lnTo>
                <a:lnTo>
                  <a:pt x="1772036" y="1433739"/>
                </a:lnTo>
                <a:lnTo>
                  <a:pt x="0" y="14337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20" id="20"/>
          <p:cNvSpPr/>
          <p:nvPr/>
        </p:nvSpPr>
        <p:spPr>
          <a:xfrm flipH="true">
            <a:off x="13723063" y="2916001"/>
            <a:ext cx="1692271" cy="0"/>
          </a:xfrm>
          <a:prstGeom prst="line">
            <a:avLst/>
          </a:prstGeom>
          <a:ln cap="flat" w="38100">
            <a:solidFill>
              <a:srgbClr val="FF3131"/>
            </a:solidFill>
            <a:prstDash val="solid"/>
            <a:headEnd type="none" len="sm" w="sm"/>
            <a:tailEnd type="triangle" len="med" w="lg"/>
          </a:ln>
        </p:spPr>
      </p:sp>
      <p:sp>
        <p:nvSpPr>
          <p:cNvPr name="AutoShape 21" id="21"/>
          <p:cNvSpPr/>
          <p:nvPr/>
        </p:nvSpPr>
        <p:spPr>
          <a:xfrm flipH="true">
            <a:off x="13723063" y="3404390"/>
            <a:ext cx="1692271" cy="0"/>
          </a:xfrm>
          <a:prstGeom prst="line">
            <a:avLst/>
          </a:prstGeom>
          <a:ln cap="flat" w="38100">
            <a:solidFill>
              <a:srgbClr val="FFDE59"/>
            </a:solidFill>
            <a:prstDash val="solid"/>
            <a:headEnd type="none" len="sm" w="sm"/>
            <a:tailEnd type="triangle" len="med" w="lg"/>
          </a:ln>
        </p:spPr>
      </p:sp>
      <p:sp>
        <p:nvSpPr>
          <p:cNvPr name="AutoShape 22" id="22"/>
          <p:cNvSpPr/>
          <p:nvPr/>
        </p:nvSpPr>
        <p:spPr>
          <a:xfrm flipH="true">
            <a:off x="7828622" y="4291747"/>
            <a:ext cx="19050" cy="825093"/>
          </a:xfrm>
          <a:prstGeom prst="line">
            <a:avLst/>
          </a:prstGeom>
          <a:ln cap="flat" w="38100">
            <a:solidFill>
              <a:srgbClr val="FFDE59"/>
            </a:solidFill>
            <a:prstDash val="solid"/>
            <a:headEnd type="none" len="sm" w="sm"/>
            <a:tailEnd type="triangle" len="med" w="lg"/>
          </a:ln>
        </p:spPr>
      </p:sp>
      <p:sp>
        <p:nvSpPr>
          <p:cNvPr name="AutoShape 23" id="23"/>
          <p:cNvSpPr/>
          <p:nvPr/>
        </p:nvSpPr>
        <p:spPr>
          <a:xfrm flipV="true">
            <a:off x="7274640" y="4260123"/>
            <a:ext cx="0" cy="873626"/>
          </a:xfrm>
          <a:prstGeom prst="line">
            <a:avLst/>
          </a:prstGeom>
          <a:ln cap="flat" w="38100">
            <a:solidFill>
              <a:srgbClr val="2B4A9D"/>
            </a:solidFill>
            <a:prstDash val="solid"/>
            <a:headEnd type="none" len="sm" w="sm"/>
            <a:tailEnd type="triangle" len="med" w="lg"/>
          </a:ln>
        </p:spPr>
      </p:sp>
      <p:sp>
        <p:nvSpPr>
          <p:cNvPr name="Freeform 24" id="24"/>
          <p:cNvSpPr/>
          <p:nvPr/>
        </p:nvSpPr>
        <p:spPr>
          <a:xfrm flipH="false" flipV="false" rot="0">
            <a:off x="1412672" y="7576209"/>
            <a:ext cx="1279094" cy="1387577"/>
          </a:xfrm>
          <a:custGeom>
            <a:avLst/>
            <a:gdLst/>
            <a:ahLst/>
            <a:cxnLst/>
            <a:rect r="r" b="b" t="t" l="l"/>
            <a:pathLst>
              <a:path h="1387577" w="1279094">
                <a:moveTo>
                  <a:pt x="0" y="0"/>
                </a:moveTo>
                <a:lnTo>
                  <a:pt x="1279094" y="0"/>
                </a:lnTo>
                <a:lnTo>
                  <a:pt x="1279094" y="1387577"/>
                </a:lnTo>
                <a:lnTo>
                  <a:pt x="0" y="138757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AutoShape 25" id="25"/>
          <p:cNvSpPr/>
          <p:nvPr/>
        </p:nvSpPr>
        <p:spPr>
          <a:xfrm flipH="true">
            <a:off x="9224743" y="2964932"/>
            <a:ext cx="1692271" cy="0"/>
          </a:xfrm>
          <a:prstGeom prst="line">
            <a:avLst/>
          </a:prstGeom>
          <a:ln cap="flat" w="38100">
            <a:solidFill>
              <a:srgbClr val="FF3131"/>
            </a:solidFill>
            <a:prstDash val="solid"/>
            <a:headEnd type="none" len="sm" w="sm"/>
            <a:tailEnd type="triangle" len="med" w="lg"/>
          </a:ln>
        </p:spPr>
      </p:sp>
      <p:sp>
        <p:nvSpPr>
          <p:cNvPr name="AutoShape 26" id="26"/>
          <p:cNvSpPr/>
          <p:nvPr/>
        </p:nvSpPr>
        <p:spPr>
          <a:xfrm flipH="true">
            <a:off x="9224743" y="3453321"/>
            <a:ext cx="1692271" cy="0"/>
          </a:xfrm>
          <a:prstGeom prst="line">
            <a:avLst/>
          </a:prstGeom>
          <a:ln cap="flat" w="38100">
            <a:solidFill>
              <a:srgbClr val="FFDE59"/>
            </a:solidFill>
            <a:prstDash val="solid"/>
            <a:headEnd type="none" len="sm" w="sm"/>
            <a:tailEnd type="triangle" len="med" w="lg"/>
          </a:ln>
        </p:spPr>
      </p:sp>
      <p:grpSp>
        <p:nvGrpSpPr>
          <p:cNvPr name="Group 27" id="27"/>
          <p:cNvGrpSpPr/>
          <p:nvPr/>
        </p:nvGrpSpPr>
        <p:grpSpPr>
          <a:xfrm rot="0">
            <a:off x="6888714" y="7659792"/>
            <a:ext cx="1952626" cy="195262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30" id="30"/>
          <p:cNvSpPr/>
          <p:nvPr/>
        </p:nvSpPr>
        <p:spPr>
          <a:xfrm>
            <a:off x="8468169" y="6719491"/>
            <a:ext cx="0" cy="856718"/>
          </a:xfrm>
          <a:prstGeom prst="line">
            <a:avLst/>
          </a:prstGeom>
          <a:ln cap="flat" w="38100">
            <a:solidFill>
              <a:srgbClr val="FF3131"/>
            </a:solidFill>
            <a:prstDash val="solid"/>
            <a:headEnd type="none" len="sm" w="sm"/>
            <a:tailEnd type="triangle" len="med" w="lg"/>
          </a:ln>
        </p:spPr>
      </p:sp>
      <p:sp>
        <p:nvSpPr>
          <p:cNvPr name="AutoShape 31" id="31"/>
          <p:cNvSpPr/>
          <p:nvPr/>
        </p:nvSpPr>
        <p:spPr>
          <a:xfrm flipH="true">
            <a:off x="7828622" y="6751116"/>
            <a:ext cx="19050" cy="825093"/>
          </a:xfrm>
          <a:prstGeom prst="line">
            <a:avLst/>
          </a:prstGeom>
          <a:ln cap="flat" w="38100">
            <a:solidFill>
              <a:srgbClr val="FFDE59"/>
            </a:solidFill>
            <a:prstDash val="solid"/>
            <a:headEnd type="none" len="sm" w="sm"/>
            <a:tailEnd type="triangle" len="med" w="lg"/>
          </a:ln>
        </p:spPr>
      </p:sp>
      <p:sp>
        <p:nvSpPr>
          <p:cNvPr name="AutoShape 32" id="32"/>
          <p:cNvSpPr/>
          <p:nvPr/>
        </p:nvSpPr>
        <p:spPr>
          <a:xfrm flipV="true">
            <a:off x="7274640" y="6719491"/>
            <a:ext cx="0" cy="873626"/>
          </a:xfrm>
          <a:prstGeom prst="line">
            <a:avLst/>
          </a:prstGeom>
          <a:ln cap="flat" w="38100">
            <a:solidFill>
              <a:srgbClr val="2B4A9D"/>
            </a:solidFill>
            <a:prstDash val="solid"/>
            <a:headEnd type="none" len="sm" w="sm"/>
            <a:tailEnd type="triangle" len="med" w="lg"/>
          </a:ln>
        </p:spPr>
      </p:sp>
      <p:sp>
        <p:nvSpPr>
          <p:cNvPr name="AutoShape 33" id="33"/>
          <p:cNvSpPr/>
          <p:nvPr/>
        </p:nvSpPr>
        <p:spPr>
          <a:xfrm flipH="true">
            <a:off x="5608359" y="8583303"/>
            <a:ext cx="825313" cy="0"/>
          </a:xfrm>
          <a:prstGeom prst="line">
            <a:avLst/>
          </a:prstGeom>
          <a:ln cap="flat" w="38100">
            <a:solidFill>
              <a:srgbClr val="FFDE59"/>
            </a:solidFill>
            <a:prstDash val="solid"/>
            <a:headEnd type="none" len="sm" w="sm"/>
            <a:tailEnd type="triangle" len="med" w="lg"/>
          </a:ln>
        </p:spPr>
      </p:sp>
      <p:sp>
        <p:nvSpPr>
          <p:cNvPr name="Freeform 34" id="34"/>
          <p:cNvSpPr/>
          <p:nvPr/>
        </p:nvSpPr>
        <p:spPr>
          <a:xfrm flipH="false" flipV="false" rot="0">
            <a:off x="1127582" y="3701817"/>
            <a:ext cx="1772037" cy="974620"/>
          </a:xfrm>
          <a:custGeom>
            <a:avLst/>
            <a:gdLst/>
            <a:ahLst/>
            <a:cxnLst/>
            <a:rect r="r" b="b" t="t" l="l"/>
            <a:pathLst>
              <a:path h="974620" w="1772037">
                <a:moveTo>
                  <a:pt x="0" y="0"/>
                </a:moveTo>
                <a:lnTo>
                  <a:pt x="1772036" y="0"/>
                </a:lnTo>
                <a:lnTo>
                  <a:pt x="1772036" y="974620"/>
                </a:lnTo>
                <a:lnTo>
                  <a:pt x="0" y="974620"/>
                </a:lnTo>
                <a:lnTo>
                  <a:pt x="0" y="0"/>
                </a:lnTo>
                <a:close/>
              </a:path>
            </a:pathLst>
          </a:custGeom>
          <a:blipFill>
            <a:blip r:embed="rId14"/>
            <a:stretch>
              <a:fillRect l="0" t="0" r="0" b="0"/>
            </a:stretch>
          </a:blipFill>
        </p:spPr>
      </p:sp>
      <p:sp>
        <p:nvSpPr>
          <p:cNvPr name="TextBox 35" id="35"/>
          <p:cNvSpPr txBox="true"/>
          <p:nvPr/>
        </p:nvSpPr>
        <p:spPr>
          <a:xfrm rot="0">
            <a:off x="0" y="139181"/>
            <a:ext cx="7667879" cy="580390"/>
          </a:xfrm>
          <a:prstGeom prst="rect">
            <a:avLst/>
          </a:prstGeom>
        </p:spPr>
        <p:txBody>
          <a:bodyPr anchor="t" rtlCol="false" tIns="0" lIns="0" bIns="0" rIns="0">
            <a:spAutoFit/>
          </a:bodyPr>
          <a:lstStyle/>
          <a:p>
            <a:pPr algn="ctr">
              <a:lnSpc>
                <a:spcPts val="4759"/>
              </a:lnSpc>
            </a:pPr>
            <a:r>
              <a:rPr lang="en-US" sz="3399" u="sng">
                <a:solidFill>
                  <a:srgbClr val="000000"/>
                </a:solidFill>
                <a:latin typeface="Canva Sans Bold Italics"/>
              </a:rPr>
              <a:t>Quesito 5: Integrazioni di Sicurezza</a:t>
            </a:r>
          </a:p>
        </p:txBody>
      </p:sp>
      <p:sp>
        <p:nvSpPr>
          <p:cNvPr name="TextBox 36" id="36"/>
          <p:cNvSpPr txBox="true"/>
          <p:nvPr/>
        </p:nvSpPr>
        <p:spPr>
          <a:xfrm rot="0">
            <a:off x="2517353" y="9351433"/>
            <a:ext cx="764530"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DMZ</a:t>
            </a:r>
          </a:p>
        </p:txBody>
      </p:sp>
      <p:sp>
        <p:nvSpPr>
          <p:cNvPr name="TextBox 37" id="37"/>
          <p:cNvSpPr txBox="true"/>
          <p:nvPr/>
        </p:nvSpPr>
        <p:spPr>
          <a:xfrm rot="0">
            <a:off x="7539596" y="5931382"/>
            <a:ext cx="616152" cy="385313"/>
          </a:xfrm>
          <a:prstGeom prst="rect">
            <a:avLst/>
          </a:prstGeom>
        </p:spPr>
        <p:txBody>
          <a:bodyPr anchor="t" rtlCol="false" tIns="0" lIns="0" bIns="0" rIns="0">
            <a:spAutoFit/>
          </a:bodyPr>
          <a:lstStyle/>
          <a:p>
            <a:pPr algn="ctr">
              <a:lnSpc>
                <a:spcPts val="3131"/>
              </a:lnSpc>
            </a:pPr>
            <a:r>
              <a:rPr lang="en-US" sz="2236">
                <a:solidFill>
                  <a:srgbClr val="000000"/>
                </a:solidFill>
                <a:latin typeface="Canva Sans"/>
              </a:rPr>
              <a:t>WAF</a:t>
            </a:r>
          </a:p>
        </p:txBody>
      </p:sp>
      <p:sp>
        <p:nvSpPr>
          <p:cNvPr name="TextBox 38" id="38"/>
          <p:cNvSpPr txBox="true"/>
          <p:nvPr/>
        </p:nvSpPr>
        <p:spPr>
          <a:xfrm rot="0">
            <a:off x="683563" y="971550"/>
            <a:ext cx="2737313"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SOTTORETE 1</a:t>
            </a:r>
          </a:p>
        </p:txBody>
      </p:sp>
      <p:sp>
        <p:nvSpPr>
          <p:cNvPr name="TextBox 39" id="39"/>
          <p:cNvSpPr txBox="true"/>
          <p:nvPr/>
        </p:nvSpPr>
        <p:spPr>
          <a:xfrm rot="0">
            <a:off x="15415334" y="5014242"/>
            <a:ext cx="2737313"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UTENTE</a:t>
            </a:r>
          </a:p>
        </p:txBody>
      </p:sp>
      <p:sp>
        <p:nvSpPr>
          <p:cNvPr name="TextBox 40" id="40"/>
          <p:cNvSpPr txBox="true"/>
          <p:nvPr/>
        </p:nvSpPr>
        <p:spPr>
          <a:xfrm rot="0">
            <a:off x="15415334" y="1059666"/>
            <a:ext cx="2737313"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BLACK HAT</a:t>
            </a:r>
          </a:p>
        </p:txBody>
      </p:sp>
      <p:sp>
        <p:nvSpPr>
          <p:cNvPr name="TextBox 41" id="41"/>
          <p:cNvSpPr txBox="true"/>
          <p:nvPr/>
        </p:nvSpPr>
        <p:spPr>
          <a:xfrm rot="0">
            <a:off x="7606595" y="8385884"/>
            <a:ext cx="444054" cy="385313"/>
          </a:xfrm>
          <a:prstGeom prst="rect">
            <a:avLst/>
          </a:prstGeom>
        </p:spPr>
        <p:txBody>
          <a:bodyPr anchor="t" rtlCol="false" tIns="0" lIns="0" bIns="0" rIns="0">
            <a:spAutoFit/>
          </a:bodyPr>
          <a:lstStyle/>
          <a:p>
            <a:pPr algn="ctr">
              <a:lnSpc>
                <a:spcPts val="3131"/>
              </a:lnSpc>
            </a:pPr>
            <a:r>
              <a:rPr lang="en-US" sz="2236">
                <a:solidFill>
                  <a:srgbClr val="000000"/>
                </a:solidFill>
                <a:latin typeface="Canva Sans"/>
              </a:rPr>
              <a:t>IPS</a:t>
            </a:r>
          </a:p>
        </p:txBody>
      </p:sp>
      <p:sp>
        <p:nvSpPr>
          <p:cNvPr name="Freeform 42" id="42"/>
          <p:cNvSpPr/>
          <p:nvPr/>
        </p:nvSpPr>
        <p:spPr>
          <a:xfrm flipH="false" flipV="false" rot="0">
            <a:off x="3259129" y="7776049"/>
            <a:ext cx="1772037" cy="974620"/>
          </a:xfrm>
          <a:custGeom>
            <a:avLst/>
            <a:gdLst/>
            <a:ahLst/>
            <a:cxnLst/>
            <a:rect r="r" b="b" t="t" l="l"/>
            <a:pathLst>
              <a:path h="974620" w="1772037">
                <a:moveTo>
                  <a:pt x="0" y="0"/>
                </a:moveTo>
                <a:lnTo>
                  <a:pt x="1772036" y="0"/>
                </a:lnTo>
                <a:lnTo>
                  <a:pt x="1772036" y="974620"/>
                </a:lnTo>
                <a:lnTo>
                  <a:pt x="0" y="974620"/>
                </a:lnTo>
                <a:lnTo>
                  <a:pt x="0" y="0"/>
                </a:lnTo>
                <a:close/>
              </a:path>
            </a:pathLst>
          </a:custGeom>
          <a:blipFill>
            <a:blip r:embed="rId14"/>
            <a:stretch>
              <a:fillRect l="0" t="0" r="0" b="0"/>
            </a:stretch>
          </a:blipFill>
        </p:spPr>
      </p:sp>
      <p:sp>
        <p:nvSpPr>
          <p:cNvPr name="TextBox 43" id="43"/>
          <p:cNvSpPr txBox="true"/>
          <p:nvPr/>
        </p:nvSpPr>
        <p:spPr>
          <a:xfrm rot="0">
            <a:off x="3062996" y="6788761"/>
            <a:ext cx="2737313"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SOTTORETE 2</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185597" y="0"/>
            <a:ext cx="4102403" cy="10287000"/>
            <a:chOff x="0" y="0"/>
            <a:chExt cx="1496568" cy="3752725"/>
          </a:xfrm>
        </p:grpSpPr>
        <p:sp>
          <p:nvSpPr>
            <p:cNvPr name="Freeform 3" id="3"/>
            <p:cNvSpPr/>
            <p:nvPr/>
          </p:nvSpPr>
          <p:spPr>
            <a:xfrm flipH="false" flipV="false" rot="0">
              <a:off x="0" y="0"/>
              <a:ext cx="1496568" cy="3752726"/>
            </a:xfrm>
            <a:custGeom>
              <a:avLst/>
              <a:gdLst/>
              <a:ahLst/>
              <a:cxnLst/>
              <a:rect r="r" b="b" t="t" l="l"/>
              <a:pathLst>
                <a:path h="3752726" w="1496568">
                  <a:moveTo>
                    <a:pt x="0" y="0"/>
                  </a:moveTo>
                  <a:lnTo>
                    <a:pt x="1496568" y="0"/>
                  </a:lnTo>
                  <a:lnTo>
                    <a:pt x="1496568" y="3752726"/>
                  </a:lnTo>
                  <a:lnTo>
                    <a:pt x="0" y="3752726"/>
                  </a:lnTo>
                  <a:close/>
                </a:path>
              </a:pathLst>
            </a:custGeom>
            <a:solidFill>
              <a:srgbClr val="2B4A9D"/>
            </a:solidFill>
          </p:spPr>
        </p:sp>
      </p:grpSp>
      <p:sp>
        <p:nvSpPr>
          <p:cNvPr name="TextBox 4" id="4"/>
          <p:cNvSpPr txBox="true"/>
          <p:nvPr/>
        </p:nvSpPr>
        <p:spPr>
          <a:xfrm rot="0">
            <a:off x="0" y="87659"/>
            <a:ext cx="7633531" cy="580390"/>
          </a:xfrm>
          <a:prstGeom prst="rect">
            <a:avLst/>
          </a:prstGeom>
        </p:spPr>
        <p:txBody>
          <a:bodyPr anchor="t" rtlCol="false" tIns="0" lIns="0" bIns="0" rIns="0">
            <a:spAutoFit/>
          </a:bodyPr>
          <a:lstStyle/>
          <a:p>
            <a:pPr algn="ctr">
              <a:lnSpc>
                <a:spcPts val="4759"/>
              </a:lnSpc>
            </a:pPr>
            <a:r>
              <a:rPr lang="en-US" sz="3399" u="sng">
                <a:solidFill>
                  <a:srgbClr val="000000"/>
                </a:solidFill>
                <a:latin typeface="Canva Sans Bold Italics"/>
              </a:rPr>
              <a:t>Quesito 5: Integrazioni di Sicurezza</a:t>
            </a:r>
          </a:p>
        </p:txBody>
      </p:sp>
      <p:sp>
        <p:nvSpPr>
          <p:cNvPr name="TextBox 5" id="5"/>
          <p:cNvSpPr txBox="true"/>
          <p:nvPr/>
        </p:nvSpPr>
        <p:spPr>
          <a:xfrm rot="0">
            <a:off x="841518" y="1184160"/>
            <a:ext cx="12510074" cy="83813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Possibili integrazioni di sicurezza:</a:t>
            </a:r>
          </a:p>
          <a:p>
            <a:pPr algn="ctr">
              <a:lnSpc>
                <a:spcPts val="4759"/>
              </a:lnSpc>
            </a:pPr>
          </a:p>
          <a:p>
            <a:pPr algn="ctr" marL="734059" indent="-367030" lvl="1">
              <a:lnSpc>
                <a:spcPts val="4759"/>
              </a:lnSpc>
              <a:buFont typeface="Arial"/>
              <a:buChar char="•"/>
            </a:pPr>
            <a:r>
              <a:rPr lang="en-US" sz="3399">
                <a:solidFill>
                  <a:srgbClr val="000000"/>
                </a:solidFill>
                <a:latin typeface="Canva Sans"/>
              </a:rPr>
              <a:t>Usare il </a:t>
            </a:r>
            <a:r>
              <a:rPr lang="en-US" sz="3399">
                <a:solidFill>
                  <a:srgbClr val="000000"/>
                </a:solidFill>
                <a:latin typeface="Canva Sans"/>
              </a:rPr>
              <a:t>Subnetting per dividere la rete principale in due sottoreti distinte: una dedicata ai devices della rete interna, l’altra dedicata al web server e alla DMZ.</a:t>
            </a:r>
          </a:p>
          <a:p>
            <a:pPr algn="ctr">
              <a:lnSpc>
                <a:spcPts val="4759"/>
              </a:lnSpc>
            </a:pPr>
          </a:p>
          <a:p>
            <a:pPr algn="ctr" marL="734059" indent="-367030" lvl="1">
              <a:lnSpc>
                <a:spcPts val="4759"/>
              </a:lnSpc>
              <a:buFont typeface="Arial"/>
              <a:buChar char="•"/>
            </a:pPr>
            <a:r>
              <a:rPr lang="en-US" sz="3399">
                <a:solidFill>
                  <a:srgbClr val="000000"/>
                </a:solidFill>
                <a:latin typeface="Canva Sans"/>
              </a:rPr>
              <a:t>Per fare il subnetting, ovviamente, avremo bisogno anche di 2 router da destinare direttamente alle due sottoreti sopramenzionate.</a:t>
            </a:r>
          </a:p>
          <a:p>
            <a:pPr algn="ctr">
              <a:lnSpc>
                <a:spcPts val="4759"/>
              </a:lnSpc>
            </a:pPr>
          </a:p>
          <a:p>
            <a:pPr algn="ctr" marL="734059" indent="-367030" lvl="1">
              <a:lnSpc>
                <a:spcPts val="4759"/>
              </a:lnSpc>
              <a:buFont typeface="Arial"/>
              <a:buChar char="•"/>
            </a:pPr>
            <a:r>
              <a:rPr lang="en-US" sz="3399">
                <a:solidFill>
                  <a:srgbClr val="000000"/>
                </a:solidFill>
                <a:latin typeface="Canva Sans"/>
              </a:rPr>
              <a:t>Integrare un </a:t>
            </a:r>
            <a:r>
              <a:rPr lang="en-US" sz="3399">
                <a:solidFill>
                  <a:srgbClr val="000000"/>
                </a:solidFill>
                <a:latin typeface="Canva Sans"/>
              </a:rPr>
              <a:t>IPS/IDS a cavallo fra la sottorete 2 e il WAF, in modo da monitorare eventuali intrusioni all’interno della nostra rete. </a:t>
            </a:r>
          </a:p>
          <a:p>
            <a:pPr algn="ctr">
              <a:lnSpc>
                <a:spcPts val="4759"/>
              </a:lnSpc>
            </a:pP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TextBox 6" id="6"/>
          <p:cNvSpPr txBox="true"/>
          <p:nvPr/>
        </p:nvSpPr>
        <p:spPr>
          <a:xfrm rot="0">
            <a:off x="6407970" y="543936"/>
            <a:ext cx="5472059" cy="1466850"/>
          </a:xfrm>
          <a:prstGeom prst="rect">
            <a:avLst/>
          </a:prstGeom>
        </p:spPr>
        <p:txBody>
          <a:bodyPr anchor="t" rtlCol="false" tIns="0" lIns="0" bIns="0" rIns="0">
            <a:spAutoFit/>
          </a:bodyPr>
          <a:lstStyle/>
          <a:p>
            <a:pPr>
              <a:lnSpc>
                <a:spcPts val="10499"/>
              </a:lnSpc>
            </a:pPr>
            <a:r>
              <a:rPr lang="en-US" sz="9999" spc="999">
                <a:solidFill>
                  <a:srgbClr val="FFFFFF"/>
                </a:solidFill>
                <a:latin typeface="Poppins Heavy"/>
              </a:rPr>
              <a:t>BONUS</a:t>
            </a:r>
          </a:p>
        </p:txBody>
      </p:sp>
      <p:sp>
        <p:nvSpPr>
          <p:cNvPr name="TextBox 7" id="7"/>
          <p:cNvSpPr txBox="true"/>
          <p:nvPr/>
        </p:nvSpPr>
        <p:spPr>
          <a:xfrm rot="0">
            <a:off x="2574346" y="3954146"/>
            <a:ext cx="14015174" cy="1189354"/>
          </a:xfrm>
          <a:prstGeom prst="rect">
            <a:avLst/>
          </a:prstGeom>
        </p:spPr>
        <p:txBody>
          <a:bodyPr anchor="t" rtlCol="false" tIns="0" lIns="0" bIns="0" rIns="0">
            <a:spAutoFit/>
          </a:bodyPr>
          <a:lstStyle/>
          <a:p>
            <a:pPr algn="ctr">
              <a:lnSpc>
                <a:spcPts val="3220"/>
              </a:lnSpc>
            </a:pPr>
            <a:r>
              <a:rPr lang="en-US" sz="2300">
                <a:solidFill>
                  <a:srgbClr val="000000"/>
                </a:solidFill>
                <a:latin typeface="Canva Sans"/>
              </a:rPr>
              <a:t>Analizzare le seguenti segnalazioni caricate su anyrune fare un piccolo report di ciò che si scopre relativo alla segnalazione dell’eventuale attacco spiegando ad utenti e dirigenti la tipologia di attacco e come evitare questi attacchi in futuro: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sp>
        <p:nvSpPr>
          <p:cNvPr name="Freeform 2" id="2"/>
          <p:cNvSpPr/>
          <p:nvPr/>
        </p:nvSpPr>
        <p:spPr>
          <a:xfrm flipH="false" flipV="false" rot="0">
            <a:off x="167496" y="1871450"/>
            <a:ext cx="10636948" cy="6028884"/>
          </a:xfrm>
          <a:custGeom>
            <a:avLst/>
            <a:gdLst/>
            <a:ahLst/>
            <a:cxnLst/>
            <a:rect r="r" b="b" t="t" l="l"/>
            <a:pathLst>
              <a:path h="6028884" w="10636948">
                <a:moveTo>
                  <a:pt x="0" y="0"/>
                </a:moveTo>
                <a:lnTo>
                  <a:pt x="10636949" y="0"/>
                </a:lnTo>
                <a:lnTo>
                  <a:pt x="10636949" y="6028884"/>
                </a:lnTo>
                <a:lnTo>
                  <a:pt x="0" y="6028884"/>
                </a:lnTo>
                <a:lnTo>
                  <a:pt x="0" y="0"/>
                </a:lnTo>
                <a:close/>
              </a:path>
            </a:pathLst>
          </a:custGeom>
          <a:blipFill>
            <a:blip r:embed="rId2"/>
            <a:stretch>
              <a:fillRect l="0" t="0" r="0" b="0"/>
            </a:stretch>
          </a:blipFill>
        </p:spPr>
      </p:sp>
      <p:grpSp>
        <p:nvGrpSpPr>
          <p:cNvPr name="Group 3" id="3"/>
          <p:cNvGrpSpPr/>
          <p:nvPr/>
        </p:nvGrpSpPr>
        <p:grpSpPr>
          <a:xfrm rot="0">
            <a:off x="11078569" y="1196111"/>
            <a:ext cx="7061930" cy="8062189"/>
            <a:chOff x="0" y="0"/>
            <a:chExt cx="1859932" cy="2123375"/>
          </a:xfrm>
        </p:grpSpPr>
        <p:sp>
          <p:nvSpPr>
            <p:cNvPr name="Freeform 4" id="4"/>
            <p:cNvSpPr/>
            <p:nvPr/>
          </p:nvSpPr>
          <p:spPr>
            <a:xfrm flipH="false" flipV="false" rot="0">
              <a:off x="0" y="0"/>
              <a:ext cx="1859932" cy="2123375"/>
            </a:xfrm>
            <a:custGeom>
              <a:avLst/>
              <a:gdLst/>
              <a:ahLst/>
              <a:cxnLst/>
              <a:rect r="r" b="b" t="t" l="l"/>
              <a:pathLst>
                <a:path h="2123375" w="1859932">
                  <a:moveTo>
                    <a:pt x="0" y="0"/>
                  </a:moveTo>
                  <a:lnTo>
                    <a:pt x="1859932" y="0"/>
                  </a:lnTo>
                  <a:lnTo>
                    <a:pt x="1859932" y="2123375"/>
                  </a:lnTo>
                  <a:lnTo>
                    <a:pt x="0" y="2123375"/>
                  </a:lnTo>
                  <a:close/>
                </a:path>
              </a:pathLst>
            </a:custGeom>
            <a:solidFill>
              <a:srgbClr val="000000">
                <a:alpha val="0"/>
              </a:srgbClr>
            </a:solidFill>
            <a:ln w="38100" cap="sq">
              <a:solidFill>
                <a:srgbClr val="FFFFFF"/>
              </a:solidFill>
              <a:prstDash val="solid"/>
              <a:miter/>
            </a:ln>
          </p:spPr>
        </p:sp>
        <p:sp>
          <p:nvSpPr>
            <p:cNvPr name="TextBox 5" id="5"/>
            <p:cNvSpPr txBox="true"/>
            <p:nvPr/>
          </p:nvSpPr>
          <p:spPr>
            <a:xfrm>
              <a:off x="0" y="-38100"/>
              <a:ext cx="1859932" cy="21614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87659"/>
            <a:ext cx="7633531" cy="580390"/>
          </a:xfrm>
          <a:prstGeom prst="rect">
            <a:avLst/>
          </a:prstGeom>
        </p:spPr>
        <p:txBody>
          <a:bodyPr anchor="t" rtlCol="false" tIns="0" lIns="0" bIns="0" rIns="0">
            <a:spAutoFit/>
          </a:bodyPr>
          <a:lstStyle/>
          <a:p>
            <a:pPr algn="ctr">
              <a:lnSpc>
                <a:spcPts val="4759"/>
              </a:lnSpc>
            </a:pPr>
            <a:r>
              <a:rPr lang="en-US" sz="3399" u="sng">
                <a:solidFill>
                  <a:srgbClr val="FFFFFF"/>
                </a:solidFill>
                <a:latin typeface="Canva Sans Bold Italics"/>
              </a:rPr>
              <a:t>Quesito Bonus 1: Malware Analysis</a:t>
            </a:r>
          </a:p>
        </p:txBody>
      </p:sp>
      <p:sp>
        <p:nvSpPr>
          <p:cNvPr name="TextBox 7" id="7"/>
          <p:cNvSpPr txBox="true"/>
          <p:nvPr/>
        </p:nvSpPr>
        <p:spPr>
          <a:xfrm rot="0">
            <a:off x="11250307" y="1467040"/>
            <a:ext cx="6764792" cy="7590180"/>
          </a:xfrm>
          <a:prstGeom prst="rect">
            <a:avLst/>
          </a:prstGeom>
        </p:spPr>
        <p:txBody>
          <a:bodyPr anchor="t" rtlCol="false" tIns="0" lIns="0" bIns="0" rIns="0">
            <a:spAutoFit/>
          </a:bodyPr>
          <a:lstStyle/>
          <a:p>
            <a:pPr algn="ctr">
              <a:lnSpc>
                <a:spcPts val="3218"/>
              </a:lnSpc>
            </a:pPr>
            <a:r>
              <a:rPr lang="en-US" sz="2298">
                <a:solidFill>
                  <a:srgbClr val="FFFFFF"/>
                </a:solidFill>
                <a:latin typeface="Canva Sans"/>
              </a:rPr>
              <a:t>Dal report testuale fornito da any.run, abbiamo a che fare con l’attività di un malware in stile Trojan: ovvero un malware che si è infiltrato nel pc in questione tramite un software dedicato al rafforzamento della velocità di esecuzione.</a:t>
            </a:r>
          </a:p>
          <a:p>
            <a:pPr algn="ctr">
              <a:lnSpc>
                <a:spcPts val="3218"/>
              </a:lnSpc>
            </a:pPr>
          </a:p>
          <a:p>
            <a:pPr algn="ctr">
              <a:lnSpc>
                <a:spcPts val="3218"/>
              </a:lnSpc>
            </a:pPr>
            <a:r>
              <a:rPr lang="en-US" sz="2298">
                <a:solidFill>
                  <a:srgbClr val="FFFFFF"/>
                </a:solidFill>
                <a:latin typeface="Canva Sans"/>
              </a:rPr>
              <a:t>Il malware, in questo caso, può accedere e modificare le impostazioni di sicurezza di PowerShell per eseguire comandi pericolosi, unitamente alla capacità di nascondere la sua presenza modificando i file. In più, può anche accedere ai file di sistema come la cronologia e le impostazioni di rete.</a:t>
            </a:r>
          </a:p>
          <a:p>
            <a:pPr algn="ctr">
              <a:lnSpc>
                <a:spcPts val="3218"/>
              </a:lnSpc>
            </a:pPr>
          </a:p>
          <a:p>
            <a:pPr algn="ctr">
              <a:lnSpc>
                <a:spcPts val="3218"/>
              </a:lnSpc>
            </a:pPr>
            <a:r>
              <a:rPr lang="en-US" sz="2298">
                <a:solidFill>
                  <a:srgbClr val="FFFFFF"/>
                </a:solidFill>
                <a:latin typeface="Canva Sans"/>
              </a:rPr>
              <a:t>Possiamo risolvere il problema semplicemente rimuovendo il programma in questione, ovvero PERFORMANCE_BOOSTER_V3.6.exe, essendo un programma che è stato scaricato dallo stesso user.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0">
            <a:off x="9945095" y="411192"/>
            <a:ext cx="8040840" cy="9611412"/>
            <a:chOff x="0" y="0"/>
            <a:chExt cx="2117752" cy="2531401"/>
          </a:xfrm>
        </p:grpSpPr>
        <p:sp>
          <p:nvSpPr>
            <p:cNvPr name="Freeform 3" id="3"/>
            <p:cNvSpPr/>
            <p:nvPr/>
          </p:nvSpPr>
          <p:spPr>
            <a:xfrm flipH="false" flipV="false" rot="0">
              <a:off x="0" y="0"/>
              <a:ext cx="2117752" cy="2531401"/>
            </a:xfrm>
            <a:custGeom>
              <a:avLst/>
              <a:gdLst/>
              <a:ahLst/>
              <a:cxnLst/>
              <a:rect r="r" b="b" t="t" l="l"/>
              <a:pathLst>
                <a:path h="2531401" w="2117752">
                  <a:moveTo>
                    <a:pt x="0" y="0"/>
                  </a:moveTo>
                  <a:lnTo>
                    <a:pt x="2117752" y="0"/>
                  </a:lnTo>
                  <a:lnTo>
                    <a:pt x="2117752" y="2531401"/>
                  </a:lnTo>
                  <a:lnTo>
                    <a:pt x="0" y="2531401"/>
                  </a:lnTo>
                  <a:close/>
                </a:path>
              </a:pathLst>
            </a:custGeom>
            <a:solidFill>
              <a:srgbClr val="000000">
                <a:alpha val="0"/>
              </a:srgbClr>
            </a:solidFill>
            <a:ln w="38100" cap="sq">
              <a:solidFill>
                <a:srgbClr val="FFFFFF"/>
              </a:solidFill>
              <a:prstDash val="solid"/>
              <a:miter/>
            </a:ln>
          </p:spPr>
        </p:sp>
        <p:sp>
          <p:nvSpPr>
            <p:cNvPr name="TextBox 4" id="4"/>
            <p:cNvSpPr txBox="true"/>
            <p:nvPr/>
          </p:nvSpPr>
          <p:spPr>
            <a:xfrm>
              <a:off x="0" y="-38100"/>
              <a:ext cx="2117752" cy="256950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04579" y="1718081"/>
            <a:ext cx="8972786" cy="6335623"/>
          </a:xfrm>
          <a:custGeom>
            <a:avLst/>
            <a:gdLst/>
            <a:ahLst/>
            <a:cxnLst/>
            <a:rect r="r" b="b" t="t" l="l"/>
            <a:pathLst>
              <a:path h="6335623" w="8972786">
                <a:moveTo>
                  <a:pt x="0" y="0"/>
                </a:moveTo>
                <a:lnTo>
                  <a:pt x="8972786" y="0"/>
                </a:lnTo>
                <a:lnTo>
                  <a:pt x="8972786" y="6335623"/>
                </a:lnTo>
                <a:lnTo>
                  <a:pt x="0" y="6335623"/>
                </a:lnTo>
                <a:lnTo>
                  <a:pt x="0" y="0"/>
                </a:lnTo>
                <a:close/>
              </a:path>
            </a:pathLst>
          </a:custGeom>
          <a:blipFill>
            <a:blip r:embed="rId2"/>
            <a:stretch>
              <a:fillRect l="0" t="0" r="0" b="0"/>
            </a:stretch>
          </a:blipFill>
        </p:spPr>
      </p:sp>
      <p:sp>
        <p:nvSpPr>
          <p:cNvPr name="TextBox 6" id="6"/>
          <p:cNvSpPr txBox="true"/>
          <p:nvPr/>
        </p:nvSpPr>
        <p:spPr>
          <a:xfrm rot="0">
            <a:off x="0" y="87659"/>
            <a:ext cx="7633531" cy="580390"/>
          </a:xfrm>
          <a:prstGeom prst="rect">
            <a:avLst/>
          </a:prstGeom>
        </p:spPr>
        <p:txBody>
          <a:bodyPr anchor="t" rtlCol="false" tIns="0" lIns="0" bIns="0" rIns="0">
            <a:spAutoFit/>
          </a:bodyPr>
          <a:lstStyle/>
          <a:p>
            <a:pPr algn="ctr">
              <a:lnSpc>
                <a:spcPts val="4759"/>
              </a:lnSpc>
            </a:pPr>
            <a:r>
              <a:rPr lang="en-US" sz="3399" u="sng">
                <a:solidFill>
                  <a:srgbClr val="FFFFFF"/>
                </a:solidFill>
                <a:latin typeface="Canva Sans Bold Italics"/>
              </a:rPr>
              <a:t>Quesito Bonus 2: Malware Analysis</a:t>
            </a:r>
          </a:p>
        </p:txBody>
      </p:sp>
      <p:sp>
        <p:nvSpPr>
          <p:cNvPr name="TextBox 7" id="7"/>
          <p:cNvSpPr txBox="true"/>
          <p:nvPr/>
        </p:nvSpPr>
        <p:spPr>
          <a:xfrm rot="0">
            <a:off x="10049434" y="524497"/>
            <a:ext cx="7832162" cy="9190380"/>
          </a:xfrm>
          <a:prstGeom prst="rect">
            <a:avLst/>
          </a:prstGeom>
        </p:spPr>
        <p:txBody>
          <a:bodyPr anchor="t" rtlCol="false" tIns="0" lIns="0" bIns="0" rIns="0">
            <a:spAutoFit/>
          </a:bodyPr>
          <a:lstStyle/>
          <a:p>
            <a:pPr algn="ctr">
              <a:lnSpc>
                <a:spcPts val="3218"/>
              </a:lnSpc>
            </a:pPr>
            <a:r>
              <a:rPr lang="en-US" sz="2298">
                <a:solidFill>
                  <a:srgbClr val="FFFFFF"/>
                </a:solidFill>
                <a:latin typeface="Canva Sans"/>
              </a:rPr>
              <a:t>Dal report testuale fornito da any.run, abbiamo a che fare con l’attività di un malware in stile Trojan: un malware che, in questo caso, si camuffa da programma di aggiornamento di Microsoft Edge e non ha bisogno di input da parte dell’utente.</a:t>
            </a:r>
          </a:p>
          <a:p>
            <a:pPr algn="ctr">
              <a:lnSpc>
                <a:spcPts val="3218"/>
              </a:lnSpc>
            </a:pPr>
          </a:p>
          <a:p>
            <a:pPr algn="ctr">
              <a:lnSpc>
                <a:spcPts val="3218"/>
              </a:lnSpc>
            </a:pPr>
            <a:r>
              <a:rPr lang="en-US" sz="2298">
                <a:solidFill>
                  <a:srgbClr val="FFFFFF"/>
                </a:solidFill>
                <a:latin typeface="Canva Sans"/>
              </a:rPr>
              <a:t>Nei dettagli del report, viene spiegato come il malware abbia accesso completo a quelle che sono le impostazioni di sicurezza di Internet Explorer, unitamente alle impostazioni di rete del sistema del device colpito. Ancora peggio, però, pare che il malware si avvii in automatico all’accensione del dispositivo infetto. Si presenta come un servizio Windows, quindi può anche avviare programmi e servizi in background. </a:t>
            </a:r>
          </a:p>
          <a:p>
            <a:pPr algn="ctr">
              <a:lnSpc>
                <a:spcPts val="3218"/>
              </a:lnSpc>
            </a:pPr>
          </a:p>
          <a:p>
            <a:pPr algn="ctr">
              <a:lnSpc>
                <a:spcPts val="3218"/>
              </a:lnSpc>
            </a:pPr>
            <a:r>
              <a:rPr lang="en-US" sz="2298">
                <a:solidFill>
                  <a:srgbClr val="FFFFFF"/>
                </a:solidFill>
                <a:latin typeface="Canva Sans"/>
              </a:rPr>
              <a:t>In più, può anche accedere alle informazioni riguardo il server proxy a cui il device infetto è collegato. E, potendo comunicare con server esterni, può sia inviare file che ricevere istruzioni da server remoti. Ancora, disabilita anche un servizio molto importante di Windows, il servizio SEHOP, che, una volta disabilitato, può essere sfruttato per mandare la macchina in BOF.</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0">
            <a:off x="9962269" y="1870969"/>
            <a:ext cx="8040840" cy="5403819"/>
            <a:chOff x="0" y="0"/>
            <a:chExt cx="2117752" cy="1423228"/>
          </a:xfrm>
        </p:grpSpPr>
        <p:sp>
          <p:nvSpPr>
            <p:cNvPr name="Freeform 3" id="3"/>
            <p:cNvSpPr/>
            <p:nvPr/>
          </p:nvSpPr>
          <p:spPr>
            <a:xfrm flipH="false" flipV="false" rot="0">
              <a:off x="0" y="0"/>
              <a:ext cx="2117752" cy="1423228"/>
            </a:xfrm>
            <a:custGeom>
              <a:avLst/>
              <a:gdLst/>
              <a:ahLst/>
              <a:cxnLst/>
              <a:rect r="r" b="b" t="t" l="l"/>
              <a:pathLst>
                <a:path h="1423228" w="2117752">
                  <a:moveTo>
                    <a:pt x="0" y="0"/>
                  </a:moveTo>
                  <a:lnTo>
                    <a:pt x="2117752" y="0"/>
                  </a:lnTo>
                  <a:lnTo>
                    <a:pt x="2117752" y="1423228"/>
                  </a:lnTo>
                  <a:lnTo>
                    <a:pt x="0" y="1423228"/>
                  </a:lnTo>
                  <a:close/>
                </a:path>
              </a:pathLst>
            </a:custGeom>
            <a:solidFill>
              <a:srgbClr val="000000">
                <a:alpha val="0"/>
              </a:srgbClr>
            </a:solidFill>
            <a:ln w="38100" cap="sq">
              <a:solidFill>
                <a:srgbClr val="FFFFFF"/>
              </a:solidFill>
              <a:prstDash val="solid"/>
              <a:miter/>
            </a:ln>
          </p:spPr>
        </p:sp>
        <p:sp>
          <p:nvSpPr>
            <p:cNvPr name="TextBox 4" id="4"/>
            <p:cNvSpPr txBox="true"/>
            <p:nvPr/>
          </p:nvSpPr>
          <p:spPr>
            <a:xfrm>
              <a:off x="0" y="-38100"/>
              <a:ext cx="2117752" cy="146132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04579" y="1718081"/>
            <a:ext cx="8972786" cy="6335623"/>
          </a:xfrm>
          <a:custGeom>
            <a:avLst/>
            <a:gdLst/>
            <a:ahLst/>
            <a:cxnLst/>
            <a:rect r="r" b="b" t="t" l="l"/>
            <a:pathLst>
              <a:path h="6335623" w="8972786">
                <a:moveTo>
                  <a:pt x="0" y="0"/>
                </a:moveTo>
                <a:lnTo>
                  <a:pt x="8972786" y="0"/>
                </a:lnTo>
                <a:lnTo>
                  <a:pt x="8972786" y="6335623"/>
                </a:lnTo>
                <a:lnTo>
                  <a:pt x="0" y="6335623"/>
                </a:lnTo>
                <a:lnTo>
                  <a:pt x="0" y="0"/>
                </a:lnTo>
                <a:close/>
              </a:path>
            </a:pathLst>
          </a:custGeom>
          <a:blipFill>
            <a:blip r:embed="rId2"/>
            <a:stretch>
              <a:fillRect l="0" t="0" r="0" b="0"/>
            </a:stretch>
          </a:blipFill>
        </p:spPr>
      </p:sp>
      <p:sp>
        <p:nvSpPr>
          <p:cNvPr name="TextBox 6" id="6"/>
          <p:cNvSpPr txBox="true"/>
          <p:nvPr/>
        </p:nvSpPr>
        <p:spPr>
          <a:xfrm rot="0">
            <a:off x="0" y="87659"/>
            <a:ext cx="7633531" cy="580390"/>
          </a:xfrm>
          <a:prstGeom prst="rect">
            <a:avLst/>
          </a:prstGeom>
        </p:spPr>
        <p:txBody>
          <a:bodyPr anchor="t" rtlCol="false" tIns="0" lIns="0" bIns="0" rIns="0">
            <a:spAutoFit/>
          </a:bodyPr>
          <a:lstStyle/>
          <a:p>
            <a:pPr algn="ctr">
              <a:lnSpc>
                <a:spcPts val="4759"/>
              </a:lnSpc>
            </a:pPr>
            <a:r>
              <a:rPr lang="en-US" sz="3399" u="sng">
                <a:solidFill>
                  <a:srgbClr val="FFFFFF"/>
                </a:solidFill>
                <a:latin typeface="Canva Sans Bold Italics"/>
              </a:rPr>
              <a:t>Quesito Bonus 2: Malware Analysis</a:t>
            </a:r>
          </a:p>
        </p:txBody>
      </p:sp>
      <p:sp>
        <p:nvSpPr>
          <p:cNvPr name="TextBox 7" id="7"/>
          <p:cNvSpPr txBox="true"/>
          <p:nvPr/>
        </p:nvSpPr>
        <p:spPr>
          <a:xfrm rot="0">
            <a:off x="10066608" y="2954250"/>
            <a:ext cx="7832162" cy="3189630"/>
          </a:xfrm>
          <a:prstGeom prst="rect">
            <a:avLst/>
          </a:prstGeom>
        </p:spPr>
        <p:txBody>
          <a:bodyPr anchor="t" rtlCol="false" tIns="0" lIns="0" bIns="0" rIns="0">
            <a:spAutoFit/>
          </a:bodyPr>
          <a:lstStyle/>
          <a:p>
            <a:pPr algn="ctr">
              <a:lnSpc>
                <a:spcPts val="3218"/>
              </a:lnSpc>
            </a:pPr>
            <a:r>
              <a:rPr lang="en-US" sz="2298">
                <a:solidFill>
                  <a:srgbClr val="FFFFFF"/>
                </a:solidFill>
                <a:latin typeface="Canva Sans"/>
              </a:rPr>
              <a:t>Possiamo risolvere il problema con una approfondita scansione antivirus, provando a eliminare o rimuovere del tutto il malware in questione se il dispositivo non è totalmente compromesso.</a:t>
            </a:r>
          </a:p>
          <a:p>
            <a:pPr algn="ctr">
              <a:lnSpc>
                <a:spcPts val="3218"/>
              </a:lnSpc>
            </a:pPr>
          </a:p>
          <a:p>
            <a:pPr algn="ctr">
              <a:lnSpc>
                <a:spcPts val="3218"/>
              </a:lnSpc>
            </a:pPr>
            <a:r>
              <a:rPr lang="en-US" sz="2298">
                <a:solidFill>
                  <a:srgbClr val="FFFFFF"/>
                </a:solidFill>
                <a:latin typeface="Canva Sans"/>
              </a:rPr>
              <a:t>Nel caso in cui lo stesso dispositivo fosse irrimediabilmente compromesso, servirà una formattazione totale dello stesso.</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TextBox 6" id="6"/>
          <p:cNvSpPr txBox="true"/>
          <p:nvPr/>
        </p:nvSpPr>
        <p:spPr>
          <a:xfrm rot="0">
            <a:off x="5523517" y="578283"/>
            <a:ext cx="7240965" cy="1466850"/>
          </a:xfrm>
          <a:prstGeom prst="rect">
            <a:avLst/>
          </a:prstGeom>
        </p:spPr>
        <p:txBody>
          <a:bodyPr anchor="t" rtlCol="false" tIns="0" lIns="0" bIns="0" rIns="0">
            <a:spAutoFit/>
          </a:bodyPr>
          <a:lstStyle/>
          <a:p>
            <a:pPr>
              <a:lnSpc>
                <a:spcPts val="10499"/>
              </a:lnSpc>
            </a:pPr>
            <a:r>
              <a:rPr lang="en-US" sz="9999" spc="999">
                <a:solidFill>
                  <a:srgbClr val="FFFFFF"/>
                </a:solidFill>
                <a:latin typeface="Poppins Heavy"/>
              </a:rPr>
              <a:t>TRACCIA</a:t>
            </a:r>
          </a:p>
        </p:txBody>
      </p:sp>
      <p:sp>
        <p:nvSpPr>
          <p:cNvPr name="TextBox 7" id="7"/>
          <p:cNvSpPr txBox="true"/>
          <p:nvPr/>
        </p:nvSpPr>
        <p:spPr>
          <a:xfrm rot="0">
            <a:off x="960005" y="2495550"/>
            <a:ext cx="16367991" cy="7590154"/>
          </a:xfrm>
          <a:prstGeom prst="rect">
            <a:avLst/>
          </a:prstGeom>
        </p:spPr>
        <p:txBody>
          <a:bodyPr anchor="t" rtlCol="false" tIns="0" lIns="0" bIns="0" rIns="0">
            <a:spAutoFit/>
          </a:bodyPr>
          <a:lstStyle/>
          <a:p>
            <a:pPr algn="ctr">
              <a:lnSpc>
                <a:spcPts val="3220"/>
              </a:lnSpc>
            </a:pPr>
            <a:r>
              <a:rPr lang="en-US" sz="2300">
                <a:solidFill>
                  <a:srgbClr val="000000"/>
                </a:solidFill>
                <a:latin typeface="Canva Sans"/>
              </a:rPr>
              <a:t>Con riferimento alla figura in slide, rispondere ai seguenti quesiti:</a:t>
            </a:r>
          </a:p>
          <a:p>
            <a:pPr algn="ctr">
              <a:lnSpc>
                <a:spcPts val="3220"/>
              </a:lnSpc>
            </a:pPr>
          </a:p>
          <a:p>
            <a:pPr algn="ctr">
              <a:lnSpc>
                <a:spcPts val="3220"/>
              </a:lnSpc>
            </a:pPr>
            <a:r>
              <a:rPr lang="en-US" sz="2300">
                <a:solidFill>
                  <a:srgbClr val="000000"/>
                </a:solidFill>
                <a:latin typeface="Canva Sans"/>
              </a:rPr>
              <a:t>Azioni preventive : quali azioni preventive si potrebbero implementare per difendere l’applicazione Web da attacchi di tipo SQLi oppure XSS da parte di un utente malintenzionato? Modificate la figura in modo da evidenziare le implementazioni</a:t>
            </a:r>
          </a:p>
          <a:p>
            <a:pPr>
              <a:lnSpc>
                <a:spcPts val="3220"/>
              </a:lnSpc>
            </a:pPr>
          </a:p>
          <a:p>
            <a:pPr algn="ctr">
              <a:lnSpc>
                <a:spcPts val="3220"/>
              </a:lnSpc>
            </a:pPr>
            <a:r>
              <a:rPr lang="en-US" sz="2300">
                <a:solidFill>
                  <a:srgbClr val="000000"/>
                </a:solidFill>
                <a:latin typeface="Canva Sans"/>
              </a:rPr>
              <a:t>Impatti sul business: l’applicazione Web subisce un attacco di tipo DDoS dall’esterno che rende l’applicazione non raggiungibile per 10 minuti. Calcolare l’impatto sul business dovuto alla non raggiungibilità del servizio, considerando che in media ogni minuto gli utenti spendono 1.500 € sulla piattaforma di e-commerce. Fare eventuali valutazioni di azioni preventive che si possono applicare in questa problematica </a:t>
            </a:r>
          </a:p>
          <a:p>
            <a:pPr algn="ctr">
              <a:lnSpc>
                <a:spcPts val="3220"/>
              </a:lnSpc>
            </a:pPr>
          </a:p>
          <a:p>
            <a:pPr algn="ctr">
              <a:lnSpc>
                <a:spcPts val="3220"/>
              </a:lnSpc>
            </a:pPr>
            <a:r>
              <a:rPr lang="en-US" sz="2300">
                <a:solidFill>
                  <a:srgbClr val="000000"/>
                </a:solidFill>
                <a:latin typeface="Canva Sans"/>
              </a:rPr>
              <a:t>Response: l’applicazione Web viene infettata da un malware. La vostra priorità è che il malware non si propaghi sulla vostre rete, mentre non siete interessati a rimuovere l’accesso da parte dell’attaccante alla macchina infettata. Modificate la figura in slide 2 con la soluzione proposta .</a:t>
            </a:r>
          </a:p>
          <a:p>
            <a:pPr algn="ctr">
              <a:lnSpc>
                <a:spcPts val="3220"/>
              </a:lnSpc>
            </a:pPr>
          </a:p>
          <a:p>
            <a:pPr algn="ctr">
              <a:lnSpc>
                <a:spcPts val="3220"/>
              </a:lnSpc>
            </a:pPr>
            <a:r>
              <a:rPr lang="en-US" sz="2300">
                <a:solidFill>
                  <a:srgbClr val="000000"/>
                </a:solidFill>
                <a:latin typeface="Canva Sans"/>
              </a:rPr>
              <a:t>Soluzione completa : unire i disegni dell’azione preventiva e della response(unire soluzione 1 e 3)</a:t>
            </a:r>
          </a:p>
          <a:p>
            <a:pPr algn="ctr">
              <a:lnSpc>
                <a:spcPts val="3220"/>
              </a:lnSpc>
            </a:pPr>
          </a:p>
          <a:p>
            <a:pPr algn="ctr">
              <a:lnSpc>
                <a:spcPts val="3220"/>
              </a:lnSpc>
            </a:pPr>
            <a:r>
              <a:rPr lang="en-US" sz="2300">
                <a:solidFill>
                  <a:srgbClr val="000000"/>
                </a:solidFill>
                <a:latin typeface="Canva Sans"/>
              </a:rPr>
              <a:t>Modifica più aggressiva dell’infrastruttura integrando eventuali altri elementi di sicurezza (se necessario/facoltativo magari integrando la soluzione al punto 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6" id="6"/>
          <p:cNvSpPr/>
          <p:nvPr/>
        </p:nvSpPr>
        <p:spPr>
          <a:xfrm flipH="false" flipV="false" rot="0">
            <a:off x="1836428" y="2700815"/>
            <a:ext cx="14061290" cy="6310802"/>
          </a:xfrm>
          <a:custGeom>
            <a:avLst/>
            <a:gdLst/>
            <a:ahLst/>
            <a:cxnLst/>
            <a:rect r="r" b="b" t="t" l="l"/>
            <a:pathLst>
              <a:path h="6310802" w="14061290">
                <a:moveTo>
                  <a:pt x="0" y="0"/>
                </a:moveTo>
                <a:lnTo>
                  <a:pt x="14061290" y="0"/>
                </a:lnTo>
                <a:lnTo>
                  <a:pt x="14061290" y="6310802"/>
                </a:lnTo>
                <a:lnTo>
                  <a:pt x="0" y="6310802"/>
                </a:lnTo>
                <a:lnTo>
                  <a:pt x="0" y="0"/>
                </a:lnTo>
                <a:close/>
              </a:path>
            </a:pathLst>
          </a:custGeom>
          <a:blipFill>
            <a:blip r:embed="rId2"/>
            <a:stretch>
              <a:fillRect l="0" t="0" r="0" b="0"/>
            </a:stretch>
          </a:blipFill>
        </p:spPr>
      </p:sp>
      <p:sp>
        <p:nvSpPr>
          <p:cNvPr name="TextBox 7" id="7"/>
          <p:cNvSpPr txBox="true"/>
          <p:nvPr/>
        </p:nvSpPr>
        <p:spPr>
          <a:xfrm rot="0">
            <a:off x="5523517" y="578283"/>
            <a:ext cx="7240965" cy="1466850"/>
          </a:xfrm>
          <a:prstGeom prst="rect">
            <a:avLst/>
          </a:prstGeom>
        </p:spPr>
        <p:txBody>
          <a:bodyPr anchor="t" rtlCol="false" tIns="0" lIns="0" bIns="0" rIns="0">
            <a:spAutoFit/>
          </a:bodyPr>
          <a:lstStyle/>
          <a:p>
            <a:pPr>
              <a:lnSpc>
                <a:spcPts val="10499"/>
              </a:lnSpc>
            </a:pPr>
            <a:r>
              <a:rPr lang="en-US" sz="9999" spc="999">
                <a:solidFill>
                  <a:srgbClr val="FFFFFF"/>
                </a:solidFill>
                <a:latin typeface="Poppins Heavy"/>
              </a:rPr>
              <a:t>TRACCIA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83555" y="2813813"/>
            <a:ext cx="940469" cy="1264496"/>
          </a:xfrm>
          <a:custGeom>
            <a:avLst/>
            <a:gdLst/>
            <a:ahLst/>
            <a:cxnLst/>
            <a:rect r="r" b="b" t="t" l="l"/>
            <a:pathLst>
              <a:path h="1264496" w="940469">
                <a:moveTo>
                  <a:pt x="0" y="0"/>
                </a:moveTo>
                <a:lnTo>
                  <a:pt x="940468" y="0"/>
                </a:lnTo>
                <a:lnTo>
                  <a:pt x="940468" y="1264496"/>
                </a:lnTo>
                <a:lnTo>
                  <a:pt x="0" y="1264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22705" y="4738597"/>
            <a:ext cx="1523226" cy="1160421"/>
          </a:xfrm>
          <a:custGeom>
            <a:avLst/>
            <a:gdLst/>
            <a:ahLst/>
            <a:cxnLst/>
            <a:rect r="r" b="b" t="t" l="l"/>
            <a:pathLst>
              <a:path h="1160421" w="1523226">
                <a:moveTo>
                  <a:pt x="0" y="0"/>
                </a:moveTo>
                <a:lnTo>
                  <a:pt x="1523226" y="0"/>
                </a:lnTo>
                <a:lnTo>
                  <a:pt x="1523226" y="1160421"/>
                </a:lnTo>
                <a:lnTo>
                  <a:pt x="0" y="11604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670875" y="3808799"/>
            <a:ext cx="1812305" cy="1235662"/>
          </a:xfrm>
          <a:custGeom>
            <a:avLst/>
            <a:gdLst/>
            <a:ahLst/>
            <a:cxnLst/>
            <a:rect r="r" b="b" t="t" l="l"/>
            <a:pathLst>
              <a:path h="1235662" w="1812305">
                <a:moveTo>
                  <a:pt x="0" y="0"/>
                </a:moveTo>
                <a:lnTo>
                  <a:pt x="1812305" y="0"/>
                </a:lnTo>
                <a:lnTo>
                  <a:pt x="1812305" y="1235663"/>
                </a:lnTo>
                <a:lnTo>
                  <a:pt x="0" y="12356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a:off x="5608359" y="7776049"/>
            <a:ext cx="1061280" cy="0"/>
          </a:xfrm>
          <a:prstGeom prst="line">
            <a:avLst/>
          </a:prstGeom>
          <a:ln cap="flat" w="38100">
            <a:solidFill>
              <a:srgbClr val="2B4A9D"/>
            </a:solidFill>
            <a:prstDash val="solid"/>
            <a:headEnd type="none" len="sm" w="sm"/>
            <a:tailEnd type="triangle" len="med" w="lg"/>
          </a:ln>
        </p:spPr>
      </p:sp>
      <p:sp>
        <p:nvSpPr>
          <p:cNvPr name="AutoShape 6" id="6"/>
          <p:cNvSpPr/>
          <p:nvPr/>
        </p:nvSpPr>
        <p:spPr>
          <a:xfrm flipH="true">
            <a:off x="4060423" y="4659691"/>
            <a:ext cx="1966369" cy="0"/>
          </a:xfrm>
          <a:prstGeom prst="line">
            <a:avLst/>
          </a:prstGeom>
          <a:ln cap="flat" w="38100">
            <a:solidFill>
              <a:srgbClr val="2B4A9D"/>
            </a:solidFill>
            <a:prstDash val="solid"/>
            <a:headEnd type="none" len="sm" w="sm"/>
            <a:tailEnd type="triangle" len="med" w="lg"/>
          </a:ln>
        </p:spPr>
      </p:sp>
      <p:sp>
        <p:nvSpPr>
          <p:cNvPr name="AutoShape 7" id="7"/>
          <p:cNvSpPr/>
          <p:nvPr/>
        </p:nvSpPr>
        <p:spPr>
          <a:xfrm flipH="true">
            <a:off x="9617953" y="4678741"/>
            <a:ext cx="1692271" cy="0"/>
          </a:xfrm>
          <a:prstGeom prst="line">
            <a:avLst/>
          </a:prstGeom>
          <a:ln cap="flat" w="38100">
            <a:solidFill>
              <a:srgbClr val="FFDE59"/>
            </a:solidFill>
            <a:prstDash val="solid"/>
            <a:headEnd type="none" len="sm" w="sm"/>
            <a:tailEnd type="triangle" len="med" w="lg"/>
          </a:ln>
        </p:spPr>
      </p:sp>
      <p:sp>
        <p:nvSpPr>
          <p:cNvPr name="AutoShape 8" id="8"/>
          <p:cNvSpPr/>
          <p:nvPr/>
        </p:nvSpPr>
        <p:spPr>
          <a:xfrm flipH="true">
            <a:off x="9617953" y="4171302"/>
            <a:ext cx="1692271" cy="0"/>
          </a:xfrm>
          <a:prstGeom prst="line">
            <a:avLst/>
          </a:prstGeom>
          <a:ln cap="flat" w="38100">
            <a:solidFill>
              <a:srgbClr val="FF3131"/>
            </a:solidFill>
            <a:prstDash val="solid"/>
            <a:headEnd type="none" len="sm" w="sm"/>
            <a:tailEnd type="triangle" len="med" w="lg"/>
          </a:ln>
        </p:spPr>
      </p:sp>
      <p:sp>
        <p:nvSpPr>
          <p:cNvPr name="AutoShape 9" id="9"/>
          <p:cNvSpPr/>
          <p:nvPr/>
        </p:nvSpPr>
        <p:spPr>
          <a:xfrm>
            <a:off x="8326525" y="5583555"/>
            <a:ext cx="20363" cy="780910"/>
          </a:xfrm>
          <a:prstGeom prst="line">
            <a:avLst/>
          </a:prstGeom>
          <a:ln cap="flat" w="38100">
            <a:solidFill>
              <a:srgbClr val="FF3131"/>
            </a:solidFill>
            <a:prstDash val="solid"/>
            <a:headEnd type="none" len="sm" w="sm"/>
            <a:tailEnd type="triangle" len="med" w="lg"/>
          </a:ln>
        </p:spPr>
      </p:sp>
      <p:sp>
        <p:nvSpPr>
          <p:cNvPr name="AutoShape 10" id="10"/>
          <p:cNvSpPr/>
          <p:nvPr/>
        </p:nvSpPr>
        <p:spPr>
          <a:xfrm flipH="true">
            <a:off x="5613957" y="8314358"/>
            <a:ext cx="1055682" cy="0"/>
          </a:xfrm>
          <a:prstGeom prst="line">
            <a:avLst/>
          </a:prstGeom>
          <a:ln cap="flat" w="38100">
            <a:solidFill>
              <a:srgbClr val="FFDE59"/>
            </a:solidFill>
            <a:prstDash val="solid"/>
            <a:headEnd type="none" len="sm" w="sm"/>
            <a:tailEnd type="triangle" len="med" w="lg"/>
          </a:ln>
        </p:spPr>
      </p:sp>
      <p:sp>
        <p:nvSpPr>
          <p:cNvPr name="Freeform 11" id="11"/>
          <p:cNvSpPr/>
          <p:nvPr/>
        </p:nvSpPr>
        <p:spPr>
          <a:xfrm flipH="false" flipV="false" rot="0">
            <a:off x="7033117" y="3463730"/>
            <a:ext cx="1638681" cy="1925800"/>
          </a:xfrm>
          <a:custGeom>
            <a:avLst/>
            <a:gdLst/>
            <a:ahLst/>
            <a:cxnLst/>
            <a:rect r="r" b="b" t="t" l="l"/>
            <a:pathLst>
              <a:path h="1925800" w="1638681">
                <a:moveTo>
                  <a:pt x="0" y="0"/>
                </a:moveTo>
                <a:lnTo>
                  <a:pt x="1638680" y="0"/>
                </a:lnTo>
                <a:lnTo>
                  <a:pt x="1638680" y="1925801"/>
                </a:lnTo>
                <a:lnTo>
                  <a:pt x="0" y="19258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7417233" y="6807121"/>
            <a:ext cx="1859310" cy="1626896"/>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7ED957"/>
            </a:solidFill>
          </p:spPr>
        </p:sp>
        <p:sp>
          <p:nvSpPr>
            <p:cNvPr name="TextBox 14" id="14"/>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3261892" y="7252176"/>
            <a:ext cx="1969800" cy="2124365"/>
            <a:chOff x="0" y="0"/>
            <a:chExt cx="518795" cy="559503"/>
          </a:xfrm>
        </p:grpSpPr>
        <p:sp>
          <p:nvSpPr>
            <p:cNvPr name="Freeform 16" id="16"/>
            <p:cNvSpPr/>
            <p:nvPr/>
          </p:nvSpPr>
          <p:spPr>
            <a:xfrm flipH="false" flipV="false" rot="0">
              <a:off x="0" y="0"/>
              <a:ext cx="518795" cy="559503"/>
            </a:xfrm>
            <a:custGeom>
              <a:avLst/>
              <a:gdLst/>
              <a:ahLst/>
              <a:cxnLst/>
              <a:rect r="r" b="b" t="t" l="l"/>
              <a:pathLst>
                <a:path h="559503" w="518795">
                  <a:moveTo>
                    <a:pt x="0" y="0"/>
                  </a:moveTo>
                  <a:lnTo>
                    <a:pt x="518795" y="0"/>
                  </a:lnTo>
                  <a:lnTo>
                    <a:pt x="518795" y="559503"/>
                  </a:lnTo>
                  <a:lnTo>
                    <a:pt x="0" y="559503"/>
                  </a:lnTo>
                  <a:close/>
                </a:path>
              </a:pathLst>
            </a:custGeom>
            <a:solidFill>
              <a:srgbClr val="000000">
                <a:alpha val="0"/>
              </a:srgbClr>
            </a:solidFill>
            <a:ln w="38100" cap="sq">
              <a:solidFill>
                <a:srgbClr val="000000"/>
              </a:solidFill>
              <a:prstDash val="lgDash"/>
              <a:miter/>
            </a:ln>
          </p:spPr>
        </p:sp>
        <p:sp>
          <p:nvSpPr>
            <p:cNvPr name="TextBox 17" id="17"/>
            <p:cNvSpPr txBox="true"/>
            <p:nvPr/>
          </p:nvSpPr>
          <p:spPr>
            <a:xfrm>
              <a:off x="0" y="-38100"/>
              <a:ext cx="518795" cy="597603"/>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3607245" y="7620570"/>
            <a:ext cx="1279094" cy="1387577"/>
          </a:xfrm>
          <a:custGeom>
            <a:avLst/>
            <a:gdLst/>
            <a:ahLst/>
            <a:cxnLst/>
            <a:rect r="r" b="b" t="t" l="l"/>
            <a:pathLst>
              <a:path h="1387577" w="1279094">
                <a:moveTo>
                  <a:pt x="0" y="0"/>
                </a:moveTo>
                <a:lnTo>
                  <a:pt x="1279094" y="0"/>
                </a:lnTo>
                <a:lnTo>
                  <a:pt x="1279094" y="1387577"/>
                </a:lnTo>
                <a:lnTo>
                  <a:pt x="0" y="13875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9" id="19"/>
          <p:cNvGrpSpPr/>
          <p:nvPr/>
        </p:nvGrpSpPr>
        <p:grpSpPr>
          <a:xfrm rot="0">
            <a:off x="984269" y="2175021"/>
            <a:ext cx="1969800" cy="4030662"/>
            <a:chOff x="0" y="0"/>
            <a:chExt cx="518795" cy="1061573"/>
          </a:xfrm>
        </p:grpSpPr>
        <p:sp>
          <p:nvSpPr>
            <p:cNvPr name="Freeform 20" id="20"/>
            <p:cNvSpPr/>
            <p:nvPr/>
          </p:nvSpPr>
          <p:spPr>
            <a:xfrm flipH="false" flipV="false" rot="0">
              <a:off x="0" y="0"/>
              <a:ext cx="518795" cy="1061573"/>
            </a:xfrm>
            <a:custGeom>
              <a:avLst/>
              <a:gdLst/>
              <a:ahLst/>
              <a:cxnLst/>
              <a:rect r="r" b="b" t="t" l="l"/>
              <a:pathLst>
                <a:path h="1061573" w="518795">
                  <a:moveTo>
                    <a:pt x="0" y="0"/>
                  </a:moveTo>
                  <a:lnTo>
                    <a:pt x="518795" y="0"/>
                  </a:lnTo>
                  <a:lnTo>
                    <a:pt x="518795" y="1061573"/>
                  </a:lnTo>
                  <a:lnTo>
                    <a:pt x="0" y="1061573"/>
                  </a:lnTo>
                  <a:close/>
                </a:path>
              </a:pathLst>
            </a:custGeom>
            <a:solidFill>
              <a:srgbClr val="000000">
                <a:alpha val="0"/>
              </a:srgbClr>
            </a:solidFill>
            <a:ln w="38100" cap="sq">
              <a:solidFill>
                <a:srgbClr val="000000"/>
              </a:solidFill>
              <a:prstDash val="lgDash"/>
              <a:miter/>
            </a:ln>
          </p:spPr>
        </p:sp>
        <p:sp>
          <p:nvSpPr>
            <p:cNvPr name="TextBox 21" id="21"/>
            <p:cNvSpPr txBox="true"/>
            <p:nvPr/>
          </p:nvSpPr>
          <p:spPr>
            <a:xfrm>
              <a:off x="0" y="-38100"/>
              <a:ext cx="518795" cy="1099673"/>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083150" y="2453078"/>
            <a:ext cx="1772037" cy="1433739"/>
          </a:xfrm>
          <a:custGeom>
            <a:avLst/>
            <a:gdLst/>
            <a:ahLst/>
            <a:cxnLst/>
            <a:rect r="r" b="b" t="t" l="l"/>
            <a:pathLst>
              <a:path h="1433739" w="1772037">
                <a:moveTo>
                  <a:pt x="0" y="0"/>
                </a:moveTo>
                <a:lnTo>
                  <a:pt x="1772037" y="0"/>
                </a:lnTo>
                <a:lnTo>
                  <a:pt x="1772037" y="1433739"/>
                </a:lnTo>
                <a:lnTo>
                  <a:pt x="0" y="143373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1083150" y="4426631"/>
            <a:ext cx="1772037" cy="1433739"/>
          </a:xfrm>
          <a:custGeom>
            <a:avLst/>
            <a:gdLst/>
            <a:ahLst/>
            <a:cxnLst/>
            <a:rect r="r" b="b" t="t" l="l"/>
            <a:pathLst>
              <a:path h="1433739" w="1772037">
                <a:moveTo>
                  <a:pt x="0" y="0"/>
                </a:moveTo>
                <a:lnTo>
                  <a:pt x="1772037" y="0"/>
                </a:lnTo>
                <a:lnTo>
                  <a:pt x="1772037" y="1433738"/>
                </a:lnTo>
                <a:lnTo>
                  <a:pt x="0" y="14337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4" id="24"/>
          <p:cNvSpPr txBox="true"/>
          <p:nvPr/>
        </p:nvSpPr>
        <p:spPr>
          <a:xfrm rot="0">
            <a:off x="330864" y="139181"/>
            <a:ext cx="6593979" cy="580390"/>
          </a:xfrm>
          <a:prstGeom prst="rect">
            <a:avLst/>
          </a:prstGeom>
        </p:spPr>
        <p:txBody>
          <a:bodyPr anchor="t" rtlCol="false" tIns="0" lIns="0" bIns="0" rIns="0">
            <a:spAutoFit/>
          </a:bodyPr>
          <a:lstStyle/>
          <a:p>
            <a:pPr algn="ctr">
              <a:lnSpc>
                <a:spcPts val="4759"/>
              </a:lnSpc>
            </a:pPr>
            <a:r>
              <a:rPr lang="en-US" sz="3399" u="sng">
                <a:solidFill>
                  <a:srgbClr val="000000"/>
                </a:solidFill>
                <a:latin typeface="Canva Sans Bold Italics"/>
              </a:rPr>
              <a:t>Quesito 1: Prevenire SQLi e XSS</a:t>
            </a:r>
          </a:p>
        </p:txBody>
      </p:sp>
      <p:sp>
        <p:nvSpPr>
          <p:cNvPr name="AutoShape 25" id="25"/>
          <p:cNvSpPr/>
          <p:nvPr/>
        </p:nvSpPr>
        <p:spPr>
          <a:xfrm flipH="true">
            <a:off x="14010095" y="4209402"/>
            <a:ext cx="1692271" cy="0"/>
          </a:xfrm>
          <a:prstGeom prst="line">
            <a:avLst/>
          </a:prstGeom>
          <a:ln cap="flat" w="38100">
            <a:solidFill>
              <a:srgbClr val="FF3131"/>
            </a:solidFill>
            <a:prstDash val="solid"/>
            <a:headEnd type="none" len="sm" w="sm"/>
            <a:tailEnd type="triangle" len="med" w="lg"/>
          </a:ln>
        </p:spPr>
      </p:sp>
      <p:sp>
        <p:nvSpPr>
          <p:cNvPr name="AutoShape 26" id="26"/>
          <p:cNvSpPr/>
          <p:nvPr/>
        </p:nvSpPr>
        <p:spPr>
          <a:xfrm flipH="true">
            <a:off x="14010095" y="4697791"/>
            <a:ext cx="1692271" cy="0"/>
          </a:xfrm>
          <a:prstGeom prst="line">
            <a:avLst/>
          </a:prstGeom>
          <a:ln cap="flat" w="38100">
            <a:solidFill>
              <a:srgbClr val="FFDE59"/>
            </a:solidFill>
            <a:prstDash val="solid"/>
            <a:headEnd type="none" len="sm" w="sm"/>
            <a:tailEnd type="triangle" len="med" w="lg"/>
          </a:ln>
        </p:spPr>
      </p:sp>
      <p:sp>
        <p:nvSpPr>
          <p:cNvPr name="AutoShape 27" id="27"/>
          <p:cNvSpPr/>
          <p:nvPr/>
        </p:nvSpPr>
        <p:spPr>
          <a:xfrm>
            <a:off x="8911467" y="5584154"/>
            <a:ext cx="25965" cy="825261"/>
          </a:xfrm>
          <a:prstGeom prst="line">
            <a:avLst/>
          </a:prstGeom>
          <a:ln cap="flat" w="38100">
            <a:solidFill>
              <a:srgbClr val="FFDE59"/>
            </a:solidFill>
            <a:prstDash val="solid"/>
            <a:headEnd type="none" len="sm" w="sm"/>
            <a:tailEnd type="triangle" len="med" w="lg"/>
          </a:ln>
        </p:spPr>
      </p:sp>
      <p:sp>
        <p:nvSpPr>
          <p:cNvPr name="AutoShape 28" id="28"/>
          <p:cNvSpPr/>
          <p:nvPr/>
        </p:nvSpPr>
        <p:spPr>
          <a:xfrm flipV="true">
            <a:off x="7742142" y="5675042"/>
            <a:ext cx="19050" cy="734372"/>
          </a:xfrm>
          <a:prstGeom prst="line">
            <a:avLst/>
          </a:prstGeom>
          <a:ln cap="flat" w="38100">
            <a:solidFill>
              <a:srgbClr val="2B4A9D"/>
            </a:solidFill>
            <a:prstDash val="solid"/>
            <a:headEnd type="none" len="sm" w="sm"/>
            <a:tailEnd type="triangle" len="med" w="lg"/>
          </a:ln>
        </p:spPr>
      </p:sp>
      <p:sp>
        <p:nvSpPr>
          <p:cNvPr name="TextBox 29" id="29"/>
          <p:cNvSpPr txBox="true"/>
          <p:nvPr/>
        </p:nvSpPr>
        <p:spPr>
          <a:xfrm rot="0">
            <a:off x="5231692" y="9237116"/>
            <a:ext cx="764530"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DMZ</a:t>
            </a:r>
          </a:p>
        </p:txBody>
      </p:sp>
      <p:sp>
        <p:nvSpPr>
          <p:cNvPr name="TextBox 30" id="30"/>
          <p:cNvSpPr txBox="true"/>
          <p:nvPr/>
        </p:nvSpPr>
        <p:spPr>
          <a:xfrm rot="0">
            <a:off x="7974966" y="7563420"/>
            <a:ext cx="743843"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WAF</a:t>
            </a:r>
          </a:p>
        </p:txBody>
      </p:sp>
      <p:sp>
        <p:nvSpPr>
          <p:cNvPr name="TextBox 31" id="31"/>
          <p:cNvSpPr txBox="true"/>
          <p:nvPr/>
        </p:nvSpPr>
        <p:spPr>
          <a:xfrm rot="0">
            <a:off x="683563" y="1494023"/>
            <a:ext cx="2737313"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RETE INTERNA</a:t>
            </a:r>
          </a:p>
        </p:txBody>
      </p:sp>
      <p:sp>
        <p:nvSpPr>
          <p:cNvPr name="TextBox 32" id="32"/>
          <p:cNvSpPr txBox="true"/>
          <p:nvPr/>
        </p:nvSpPr>
        <p:spPr>
          <a:xfrm rot="0">
            <a:off x="15415662" y="6146668"/>
            <a:ext cx="2737313"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UTENTE</a:t>
            </a:r>
          </a:p>
        </p:txBody>
      </p:sp>
      <p:sp>
        <p:nvSpPr>
          <p:cNvPr name="TextBox 33" id="33"/>
          <p:cNvSpPr txBox="true"/>
          <p:nvPr/>
        </p:nvSpPr>
        <p:spPr>
          <a:xfrm rot="0">
            <a:off x="15415662" y="2192093"/>
            <a:ext cx="2737313"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BLACK HAT</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185597" y="0"/>
            <a:ext cx="4102403" cy="10287000"/>
            <a:chOff x="0" y="0"/>
            <a:chExt cx="1496568" cy="3752725"/>
          </a:xfrm>
        </p:grpSpPr>
        <p:sp>
          <p:nvSpPr>
            <p:cNvPr name="Freeform 3" id="3"/>
            <p:cNvSpPr/>
            <p:nvPr/>
          </p:nvSpPr>
          <p:spPr>
            <a:xfrm flipH="false" flipV="false" rot="0">
              <a:off x="0" y="0"/>
              <a:ext cx="1496568" cy="3752726"/>
            </a:xfrm>
            <a:custGeom>
              <a:avLst/>
              <a:gdLst/>
              <a:ahLst/>
              <a:cxnLst/>
              <a:rect r="r" b="b" t="t" l="l"/>
              <a:pathLst>
                <a:path h="3752726" w="1496568">
                  <a:moveTo>
                    <a:pt x="0" y="0"/>
                  </a:moveTo>
                  <a:lnTo>
                    <a:pt x="1496568" y="0"/>
                  </a:lnTo>
                  <a:lnTo>
                    <a:pt x="1496568" y="3752726"/>
                  </a:lnTo>
                  <a:lnTo>
                    <a:pt x="0" y="3752726"/>
                  </a:lnTo>
                  <a:close/>
                </a:path>
              </a:pathLst>
            </a:custGeom>
            <a:solidFill>
              <a:srgbClr val="2B4A9D"/>
            </a:solidFill>
          </p:spPr>
        </p:sp>
      </p:grpSp>
      <p:sp>
        <p:nvSpPr>
          <p:cNvPr name="TextBox 4" id="4"/>
          <p:cNvSpPr txBox="true"/>
          <p:nvPr/>
        </p:nvSpPr>
        <p:spPr>
          <a:xfrm rot="0">
            <a:off x="330864" y="139181"/>
            <a:ext cx="6593979" cy="580390"/>
          </a:xfrm>
          <a:prstGeom prst="rect">
            <a:avLst/>
          </a:prstGeom>
        </p:spPr>
        <p:txBody>
          <a:bodyPr anchor="t" rtlCol="false" tIns="0" lIns="0" bIns="0" rIns="0">
            <a:spAutoFit/>
          </a:bodyPr>
          <a:lstStyle/>
          <a:p>
            <a:pPr algn="ctr">
              <a:lnSpc>
                <a:spcPts val="4759"/>
              </a:lnSpc>
            </a:pPr>
            <a:r>
              <a:rPr lang="en-US" sz="3399" u="sng">
                <a:solidFill>
                  <a:srgbClr val="000000"/>
                </a:solidFill>
                <a:latin typeface="Canva Sans Bold Italics"/>
              </a:rPr>
              <a:t>Quesito 1: Prevenire SQLi e XSS</a:t>
            </a:r>
          </a:p>
        </p:txBody>
      </p:sp>
      <p:sp>
        <p:nvSpPr>
          <p:cNvPr name="TextBox 5" id="5"/>
          <p:cNvSpPr txBox="true"/>
          <p:nvPr/>
        </p:nvSpPr>
        <p:spPr>
          <a:xfrm rot="0">
            <a:off x="1459777" y="1940704"/>
            <a:ext cx="11857468" cy="59810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Al fine di prevenire eventuali attacchi SQLi e XSS sarebbe molto utile implementare un WAF fra il Firewall perimetrale dell’azienda e la DMZ che, al suo interno, contiene anche il Web Server dell’e-commerce.</a:t>
            </a:r>
          </a:p>
          <a:p>
            <a:pPr algn="ctr">
              <a:lnSpc>
                <a:spcPts val="4759"/>
              </a:lnSpc>
            </a:pPr>
          </a:p>
          <a:p>
            <a:pPr algn="ctr">
              <a:lnSpc>
                <a:spcPts val="4759"/>
              </a:lnSpc>
            </a:pPr>
            <a:r>
              <a:rPr lang="en-US" sz="3399">
                <a:solidFill>
                  <a:srgbClr val="000000"/>
                </a:solidFill>
                <a:latin typeface="Canva Sans"/>
              </a:rPr>
              <a:t>In questo modo, l’eventuale Black Hat non può causare alcun danno, in quanto non potrà andare oltre la WAF.</a:t>
            </a:r>
          </a:p>
          <a:p>
            <a:pPr algn="ctr">
              <a:lnSpc>
                <a:spcPts val="4759"/>
              </a:lnSpc>
            </a:pPr>
          </a:p>
          <a:p>
            <a:pPr algn="ctr">
              <a:lnSpc>
                <a:spcPts val="4759"/>
              </a:lnSpc>
            </a:pPr>
            <a:r>
              <a:rPr lang="en-US" sz="3399">
                <a:solidFill>
                  <a:srgbClr val="000000"/>
                </a:solidFill>
                <a:latin typeface="Canva Sans"/>
              </a:rPr>
              <a:t>Gli utenti dell’e-commerce, invece potranno interagire col web server in un ambiente controllato.</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978005" y="0"/>
            <a:ext cx="8309995" cy="10287000"/>
            <a:chOff x="0" y="0"/>
            <a:chExt cx="3031509" cy="3752725"/>
          </a:xfrm>
        </p:grpSpPr>
        <p:sp>
          <p:nvSpPr>
            <p:cNvPr name="Freeform 3" id="3"/>
            <p:cNvSpPr/>
            <p:nvPr/>
          </p:nvSpPr>
          <p:spPr>
            <a:xfrm flipH="false" flipV="false" rot="0">
              <a:off x="0" y="0"/>
              <a:ext cx="3031509" cy="3752726"/>
            </a:xfrm>
            <a:custGeom>
              <a:avLst/>
              <a:gdLst/>
              <a:ahLst/>
              <a:cxnLst/>
              <a:rect r="r" b="b" t="t" l="l"/>
              <a:pathLst>
                <a:path h="3752726" w="3031509">
                  <a:moveTo>
                    <a:pt x="0" y="0"/>
                  </a:moveTo>
                  <a:lnTo>
                    <a:pt x="3031509" y="0"/>
                  </a:lnTo>
                  <a:lnTo>
                    <a:pt x="3031509" y="3752726"/>
                  </a:lnTo>
                  <a:lnTo>
                    <a:pt x="0" y="3752726"/>
                  </a:lnTo>
                  <a:close/>
                </a:path>
              </a:pathLst>
            </a:custGeom>
            <a:solidFill>
              <a:srgbClr val="2B4A9D"/>
            </a:solidFill>
          </p:spPr>
        </p:sp>
      </p:grpSp>
      <p:sp>
        <p:nvSpPr>
          <p:cNvPr name="TextBox 4" id="4"/>
          <p:cNvSpPr txBox="true"/>
          <p:nvPr/>
        </p:nvSpPr>
        <p:spPr>
          <a:xfrm rot="0">
            <a:off x="0" y="139181"/>
            <a:ext cx="7719400" cy="580390"/>
          </a:xfrm>
          <a:prstGeom prst="rect">
            <a:avLst/>
          </a:prstGeom>
        </p:spPr>
        <p:txBody>
          <a:bodyPr anchor="t" rtlCol="false" tIns="0" lIns="0" bIns="0" rIns="0">
            <a:spAutoFit/>
          </a:bodyPr>
          <a:lstStyle/>
          <a:p>
            <a:pPr algn="ctr">
              <a:lnSpc>
                <a:spcPts val="4759"/>
              </a:lnSpc>
            </a:pPr>
            <a:r>
              <a:rPr lang="en-US" sz="3399" u="sng">
                <a:solidFill>
                  <a:srgbClr val="000000"/>
                </a:solidFill>
                <a:latin typeface="Canva Sans Bold Italics"/>
              </a:rPr>
              <a:t>Quesito 2: Business Impact Analysis</a:t>
            </a:r>
          </a:p>
        </p:txBody>
      </p:sp>
      <p:sp>
        <p:nvSpPr>
          <p:cNvPr name="TextBox 5" id="5"/>
          <p:cNvSpPr txBox="true"/>
          <p:nvPr/>
        </p:nvSpPr>
        <p:spPr>
          <a:xfrm rot="0">
            <a:off x="723327" y="3976370"/>
            <a:ext cx="8220075" cy="227711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rPr>
              <a:t>Irraggiungibilità dell’app causa DDoS: </a:t>
            </a:r>
            <a:r>
              <a:rPr lang="en-US" sz="2600">
                <a:solidFill>
                  <a:srgbClr val="000000"/>
                </a:solidFill>
                <a:latin typeface="Canva Sans Bold"/>
              </a:rPr>
              <a:t>10 minuti</a:t>
            </a:r>
          </a:p>
          <a:p>
            <a:pPr algn="ctr">
              <a:lnSpc>
                <a:spcPts val="3640"/>
              </a:lnSpc>
            </a:pPr>
          </a:p>
          <a:p>
            <a:pPr algn="ctr">
              <a:lnSpc>
                <a:spcPts val="3640"/>
              </a:lnSpc>
            </a:pPr>
            <a:r>
              <a:rPr lang="en-US" sz="2600">
                <a:solidFill>
                  <a:srgbClr val="000000"/>
                </a:solidFill>
                <a:latin typeface="Canva Sans"/>
              </a:rPr>
              <a:t>Media della perdita economica per l’attacco: </a:t>
            </a:r>
            <a:r>
              <a:rPr lang="en-US" sz="2600">
                <a:solidFill>
                  <a:srgbClr val="000000"/>
                </a:solidFill>
                <a:latin typeface="Canva Sans Bold"/>
              </a:rPr>
              <a:t>€1500</a:t>
            </a:r>
          </a:p>
          <a:p>
            <a:pPr algn="ctr">
              <a:lnSpc>
                <a:spcPts val="3640"/>
              </a:lnSpc>
            </a:pPr>
          </a:p>
          <a:p>
            <a:pPr algn="ctr">
              <a:lnSpc>
                <a:spcPts val="3640"/>
              </a:lnSpc>
            </a:pPr>
            <a:r>
              <a:rPr lang="en-US" sz="2600">
                <a:solidFill>
                  <a:srgbClr val="000000"/>
                </a:solidFill>
                <a:latin typeface="Canva Sans"/>
              </a:rPr>
              <a:t>Perdita totale causa attacco DDoS: </a:t>
            </a:r>
            <a:r>
              <a:rPr lang="en-US" sz="2600">
                <a:solidFill>
                  <a:srgbClr val="000000"/>
                </a:solidFill>
                <a:latin typeface="Canva Sans Bold"/>
              </a:rPr>
              <a:t>€15000</a:t>
            </a:r>
          </a:p>
        </p:txBody>
      </p:sp>
      <p:sp>
        <p:nvSpPr>
          <p:cNvPr name="TextBox 6" id="6"/>
          <p:cNvSpPr txBox="true"/>
          <p:nvPr/>
        </p:nvSpPr>
        <p:spPr>
          <a:xfrm rot="0">
            <a:off x="10088562" y="1866466"/>
            <a:ext cx="8088882" cy="6263639"/>
          </a:xfrm>
          <a:prstGeom prst="rect">
            <a:avLst/>
          </a:prstGeom>
        </p:spPr>
        <p:txBody>
          <a:bodyPr anchor="t" rtlCol="false" tIns="0" lIns="0" bIns="0" rIns="0">
            <a:spAutoFit/>
          </a:bodyPr>
          <a:lstStyle/>
          <a:p>
            <a:pPr algn="ctr">
              <a:lnSpc>
                <a:spcPts val="3360"/>
              </a:lnSpc>
            </a:pPr>
            <a:r>
              <a:rPr lang="en-US" sz="2400">
                <a:solidFill>
                  <a:srgbClr val="FFFFFF"/>
                </a:solidFill>
                <a:latin typeface="Canva Sans"/>
              </a:rPr>
              <a:t>All’interno di un’azienda, è buona pratica stabilire a monte quali potrebbero essere le minacce che potrebbero mettere a serio repentaglio le attività aziendali. Questo si può fare con un piano apposito, chiamato Business Continuity Plan.</a:t>
            </a:r>
          </a:p>
          <a:p>
            <a:pPr algn="ctr">
              <a:lnSpc>
                <a:spcPts val="3360"/>
              </a:lnSpc>
            </a:pPr>
          </a:p>
          <a:p>
            <a:pPr algn="ctr">
              <a:lnSpc>
                <a:spcPts val="3360"/>
              </a:lnSpc>
            </a:pPr>
            <a:r>
              <a:rPr lang="en-US" sz="2400">
                <a:solidFill>
                  <a:srgbClr val="FFFFFF"/>
                </a:solidFill>
                <a:latin typeface="Canva Sans"/>
              </a:rPr>
              <a:t>Per arrivare a un buon BCP, abbiamo comunque bisogno anche di un report dettagliato sull’aspetto economico-finanziario legato ai possibili effetti degli attacchi subiti: questo report è chiamato Business Impact Analysis.</a:t>
            </a:r>
          </a:p>
          <a:p>
            <a:pPr algn="ctr">
              <a:lnSpc>
                <a:spcPts val="3360"/>
              </a:lnSpc>
            </a:pPr>
          </a:p>
          <a:p>
            <a:pPr algn="ctr">
              <a:lnSpc>
                <a:spcPts val="3360"/>
              </a:lnSpc>
            </a:pPr>
            <a:r>
              <a:rPr lang="en-US" sz="2400">
                <a:solidFill>
                  <a:srgbClr val="FFFFFF"/>
                </a:solidFill>
                <a:latin typeface="Canva Sans"/>
              </a:rPr>
              <a:t>Tramite un sistema di calcolo e previsioni, è possibile avere una previsione orientativa dei possibili danni economici e finanziari riguardanti l’evento dannoso.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68573" y="7080077"/>
            <a:ext cx="2107191" cy="2067259"/>
            <a:chOff x="0" y="0"/>
            <a:chExt cx="554980" cy="544463"/>
          </a:xfrm>
        </p:grpSpPr>
        <p:sp>
          <p:nvSpPr>
            <p:cNvPr name="Freeform 3" id="3"/>
            <p:cNvSpPr/>
            <p:nvPr/>
          </p:nvSpPr>
          <p:spPr>
            <a:xfrm flipH="false" flipV="false" rot="0">
              <a:off x="0" y="0"/>
              <a:ext cx="554980" cy="544463"/>
            </a:xfrm>
            <a:custGeom>
              <a:avLst/>
              <a:gdLst/>
              <a:ahLst/>
              <a:cxnLst/>
              <a:rect r="r" b="b" t="t" l="l"/>
              <a:pathLst>
                <a:path h="544463" w="554980">
                  <a:moveTo>
                    <a:pt x="0" y="0"/>
                  </a:moveTo>
                  <a:lnTo>
                    <a:pt x="554980" y="0"/>
                  </a:lnTo>
                  <a:lnTo>
                    <a:pt x="554980" y="544463"/>
                  </a:lnTo>
                  <a:lnTo>
                    <a:pt x="0" y="544463"/>
                  </a:lnTo>
                  <a:close/>
                </a:path>
              </a:pathLst>
            </a:custGeom>
            <a:solidFill>
              <a:srgbClr val="000000">
                <a:alpha val="0"/>
              </a:srgbClr>
            </a:solidFill>
            <a:ln w="38100" cap="sq">
              <a:solidFill>
                <a:srgbClr val="FF3131"/>
              </a:solidFill>
              <a:prstDash val="lgDash"/>
              <a:miter/>
            </a:ln>
          </p:spPr>
        </p:sp>
        <p:sp>
          <p:nvSpPr>
            <p:cNvPr name="TextBox 4" id="4"/>
            <p:cNvSpPr txBox="true"/>
            <p:nvPr/>
          </p:nvSpPr>
          <p:spPr>
            <a:xfrm>
              <a:off x="0" y="-38100"/>
              <a:ext cx="554980" cy="5825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014384" y="2657687"/>
            <a:ext cx="940469" cy="1264496"/>
          </a:xfrm>
          <a:custGeom>
            <a:avLst/>
            <a:gdLst/>
            <a:ahLst/>
            <a:cxnLst/>
            <a:rect r="r" b="b" t="t" l="l"/>
            <a:pathLst>
              <a:path h="1264496" w="940469">
                <a:moveTo>
                  <a:pt x="0" y="0"/>
                </a:moveTo>
                <a:lnTo>
                  <a:pt x="940468" y="0"/>
                </a:lnTo>
                <a:lnTo>
                  <a:pt x="940468" y="1264496"/>
                </a:lnTo>
                <a:lnTo>
                  <a:pt x="0" y="1264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723005" y="5143500"/>
            <a:ext cx="1523226" cy="1160421"/>
          </a:xfrm>
          <a:custGeom>
            <a:avLst/>
            <a:gdLst/>
            <a:ahLst/>
            <a:cxnLst/>
            <a:rect r="r" b="b" t="t" l="l"/>
            <a:pathLst>
              <a:path h="1160421" w="1523226">
                <a:moveTo>
                  <a:pt x="0" y="0"/>
                </a:moveTo>
                <a:lnTo>
                  <a:pt x="1523226" y="0"/>
                </a:lnTo>
                <a:lnTo>
                  <a:pt x="1523226" y="1160421"/>
                </a:lnTo>
                <a:lnTo>
                  <a:pt x="0" y="11604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422067" y="3791130"/>
            <a:ext cx="1812305" cy="1235662"/>
          </a:xfrm>
          <a:custGeom>
            <a:avLst/>
            <a:gdLst/>
            <a:ahLst/>
            <a:cxnLst/>
            <a:rect r="r" b="b" t="t" l="l"/>
            <a:pathLst>
              <a:path h="1235662" w="1812305">
                <a:moveTo>
                  <a:pt x="0" y="0"/>
                </a:moveTo>
                <a:lnTo>
                  <a:pt x="1812305" y="0"/>
                </a:lnTo>
                <a:lnTo>
                  <a:pt x="1812305" y="1235662"/>
                </a:lnTo>
                <a:lnTo>
                  <a:pt x="0" y="12356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8" id="8"/>
          <p:cNvSpPr/>
          <p:nvPr/>
        </p:nvSpPr>
        <p:spPr>
          <a:xfrm>
            <a:off x="3627853" y="4659691"/>
            <a:ext cx="1966369" cy="0"/>
          </a:xfrm>
          <a:prstGeom prst="line">
            <a:avLst/>
          </a:prstGeom>
          <a:ln cap="flat" w="38100">
            <a:solidFill>
              <a:srgbClr val="2B4A9D"/>
            </a:solidFill>
            <a:prstDash val="solid"/>
            <a:headEnd type="none" len="sm" w="sm"/>
            <a:tailEnd type="triangle" len="med" w="lg"/>
          </a:ln>
        </p:spPr>
      </p:sp>
      <p:sp>
        <p:nvSpPr>
          <p:cNvPr name="Freeform 9" id="9"/>
          <p:cNvSpPr/>
          <p:nvPr/>
        </p:nvSpPr>
        <p:spPr>
          <a:xfrm flipH="false" flipV="false" rot="0">
            <a:off x="6270498" y="3446061"/>
            <a:ext cx="1638681" cy="1925800"/>
          </a:xfrm>
          <a:custGeom>
            <a:avLst/>
            <a:gdLst/>
            <a:ahLst/>
            <a:cxnLst/>
            <a:rect r="r" b="b" t="t" l="l"/>
            <a:pathLst>
              <a:path h="1925800" w="1638681">
                <a:moveTo>
                  <a:pt x="0" y="0"/>
                </a:moveTo>
                <a:lnTo>
                  <a:pt x="1638680" y="0"/>
                </a:lnTo>
                <a:lnTo>
                  <a:pt x="1638680" y="1925800"/>
                </a:lnTo>
                <a:lnTo>
                  <a:pt x="0" y="1925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5285598" y="6712453"/>
            <a:ext cx="1969800" cy="2124365"/>
            <a:chOff x="0" y="0"/>
            <a:chExt cx="518795" cy="559503"/>
          </a:xfrm>
        </p:grpSpPr>
        <p:sp>
          <p:nvSpPr>
            <p:cNvPr name="Freeform 11" id="11"/>
            <p:cNvSpPr/>
            <p:nvPr/>
          </p:nvSpPr>
          <p:spPr>
            <a:xfrm flipH="false" flipV="false" rot="0">
              <a:off x="0" y="0"/>
              <a:ext cx="518795" cy="559503"/>
            </a:xfrm>
            <a:custGeom>
              <a:avLst/>
              <a:gdLst/>
              <a:ahLst/>
              <a:cxnLst/>
              <a:rect r="r" b="b" t="t" l="l"/>
              <a:pathLst>
                <a:path h="559503" w="518795">
                  <a:moveTo>
                    <a:pt x="0" y="0"/>
                  </a:moveTo>
                  <a:lnTo>
                    <a:pt x="518795" y="0"/>
                  </a:lnTo>
                  <a:lnTo>
                    <a:pt x="518795" y="559503"/>
                  </a:lnTo>
                  <a:lnTo>
                    <a:pt x="0" y="559503"/>
                  </a:lnTo>
                  <a:close/>
                </a:path>
              </a:pathLst>
            </a:custGeom>
            <a:solidFill>
              <a:srgbClr val="000000">
                <a:alpha val="0"/>
              </a:srgbClr>
            </a:solidFill>
            <a:ln w="38100" cap="sq">
              <a:solidFill>
                <a:srgbClr val="000000"/>
              </a:solidFill>
              <a:prstDash val="lgDash"/>
              <a:miter/>
            </a:ln>
          </p:spPr>
        </p:sp>
        <p:sp>
          <p:nvSpPr>
            <p:cNvPr name="TextBox 12" id="12"/>
            <p:cNvSpPr txBox="true"/>
            <p:nvPr/>
          </p:nvSpPr>
          <p:spPr>
            <a:xfrm>
              <a:off x="0" y="-38100"/>
              <a:ext cx="518795" cy="59760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984269" y="2175021"/>
            <a:ext cx="1969800" cy="4030662"/>
            <a:chOff x="0" y="0"/>
            <a:chExt cx="518795" cy="1061573"/>
          </a:xfrm>
        </p:grpSpPr>
        <p:sp>
          <p:nvSpPr>
            <p:cNvPr name="Freeform 14" id="14"/>
            <p:cNvSpPr/>
            <p:nvPr/>
          </p:nvSpPr>
          <p:spPr>
            <a:xfrm flipH="false" flipV="false" rot="0">
              <a:off x="0" y="0"/>
              <a:ext cx="518795" cy="1061573"/>
            </a:xfrm>
            <a:custGeom>
              <a:avLst/>
              <a:gdLst/>
              <a:ahLst/>
              <a:cxnLst/>
              <a:rect r="r" b="b" t="t" l="l"/>
              <a:pathLst>
                <a:path h="1061573" w="518795">
                  <a:moveTo>
                    <a:pt x="0" y="0"/>
                  </a:moveTo>
                  <a:lnTo>
                    <a:pt x="518795" y="0"/>
                  </a:lnTo>
                  <a:lnTo>
                    <a:pt x="518795" y="1061573"/>
                  </a:lnTo>
                  <a:lnTo>
                    <a:pt x="0" y="1061573"/>
                  </a:lnTo>
                  <a:close/>
                </a:path>
              </a:pathLst>
            </a:custGeom>
            <a:solidFill>
              <a:srgbClr val="000000">
                <a:alpha val="0"/>
              </a:srgbClr>
            </a:solidFill>
            <a:ln w="38100" cap="sq">
              <a:solidFill>
                <a:srgbClr val="000000"/>
              </a:solidFill>
              <a:prstDash val="lgDash"/>
              <a:miter/>
            </a:ln>
          </p:spPr>
        </p:sp>
        <p:sp>
          <p:nvSpPr>
            <p:cNvPr name="TextBox 15" id="15"/>
            <p:cNvSpPr txBox="true"/>
            <p:nvPr/>
          </p:nvSpPr>
          <p:spPr>
            <a:xfrm>
              <a:off x="0" y="-38100"/>
              <a:ext cx="518795" cy="109967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083150" y="2453078"/>
            <a:ext cx="1772037" cy="1433739"/>
          </a:xfrm>
          <a:custGeom>
            <a:avLst/>
            <a:gdLst/>
            <a:ahLst/>
            <a:cxnLst/>
            <a:rect r="r" b="b" t="t" l="l"/>
            <a:pathLst>
              <a:path h="1433739" w="1772037">
                <a:moveTo>
                  <a:pt x="0" y="0"/>
                </a:moveTo>
                <a:lnTo>
                  <a:pt x="1772037" y="0"/>
                </a:lnTo>
                <a:lnTo>
                  <a:pt x="1772037" y="1433739"/>
                </a:lnTo>
                <a:lnTo>
                  <a:pt x="0" y="14337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083150" y="4426631"/>
            <a:ext cx="1772037" cy="1433739"/>
          </a:xfrm>
          <a:custGeom>
            <a:avLst/>
            <a:gdLst/>
            <a:ahLst/>
            <a:cxnLst/>
            <a:rect r="r" b="b" t="t" l="l"/>
            <a:pathLst>
              <a:path h="1433739" w="1772037">
                <a:moveTo>
                  <a:pt x="0" y="0"/>
                </a:moveTo>
                <a:lnTo>
                  <a:pt x="1772037" y="0"/>
                </a:lnTo>
                <a:lnTo>
                  <a:pt x="1772037" y="1433738"/>
                </a:lnTo>
                <a:lnTo>
                  <a:pt x="0" y="14337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18" id="18"/>
          <p:cNvSpPr/>
          <p:nvPr/>
        </p:nvSpPr>
        <p:spPr>
          <a:xfrm flipH="true">
            <a:off x="13163959" y="4678741"/>
            <a:ext cx="1692271" cy="0"/>
          </a:xfrm>
          <a:prstGeom prst="line">
            <a:avLst/>
          </a:prstGeom>
          <a:ln cap="flat" w="38100">
            <a:solidFill>
              <a:srgbClr val="FFDE59"/>
            </a:solidFill>
            <a:prstDash val="solid"/>
            <a:headEnd type="none" len="sm" w="sm"/>
            <a:tailEnd type="triangle" len="med" w="lg"/>
          </a:ln>
        </p:spPr>
      </p:sp>
      <p:sp>
        <p:nvSpPr>
          <p:cNvPr name="AutoShape 19" id="19"/>
          <p:cNvSpPr/>
          <p:nvPr/>
        </p:nvSpPr>
        <p:spPr>
          <a:xfrm flipV="true">
            <a:off x="6680889" y="5672787"/>
            <a:ext cx="19050" cy="734372"/>
          </a:xfrm>
          <a:prstGeom prst="line">
            <a:avLst/>
          </a:prstGeom>
          <a:ln cap="flat" w="38100">
            <a:solidFill>
              <a:srgbClr val="2B4A9D"/>
            </a:solidFill>
            <a:prstDash val="solid"/>
            <a:headEnd type="none" len="sm" w="sm"/>
            <a:tailEnd type="triangle" len="med" w="lg"/>
          </a:ln>
        </p:spPr>
      </p:sp>
      <p:sp>
        <p:nvSpPr>
          <p:cNvPr name="Freeform 20" id="20"/>
          <p:cNvSpPr/>
          <p:nvPr/>
        </p:nvSpPr>
        <p:spPr>
          <a:xfrm flipH="false" flipV="false" rot="0">
            <a:off x="10422067" y="7400097"/>
            <a:ext cx="1279094" cy="1387577"/>
          </a:xfrm>
          <a:custGeom>
            <a:avLst/>
            <a:gdLst/>
            <a:ahLst/>
            <a:cxnLst/>
            <a:rect r="r" b="b" t="t" l="l"/>
            <a:pathLst>
              <a:path h="1387577" w="1279094">
                <a:moveTo>
                  <a:pt x="0" y="0"/>
                </a:moveTo>
                <a:lnTo>
                  <a:pt x="1279094" y="0"/>
                </a:lnTo>
                <a:lnTo>
                  <a:pt x="1279094" y="1387578"/>
                </a:lnTo>
                <a:lnTo>
                  <a:pt x="0" y="138757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AutoShape 21" id="21"/>
          <p:cNvSpPr/>
          <p:nvPr/>
        </p:nvSpPr>
        <p:spPr>
          <a:xfrm flipH="true">
            <a:off x="13163959" y="4171302"/>
            <a:ext cx="1692271" cy="0"/>
          </a:xfrm>
          <a:prstGeom prst="line">
            <a:avLst/>
          </a:prstGeom>
          <a:ln cap="flat" w="38100">
            <a:solidFill>
              <a:srgbClr val="FF3131"/>
            </a:solidFill>
            <a:prstDash val="solid"/>
            <a:headEnd type="none" len="sm" w="sm"/>
            <a:tailEnd type="triangle" len="med" w="lg"/>
          </a:ln>
        </p:spPr>
      </p:sp>
      <p:sp>
        <p:nvSpPr>
          <p:cNvPr name="Freeform 22" id="22"/>
          <p:cNvSpPr/>
          <p:nvPr/>
        </p:nvSpPr>
        <p:spPr>
          <a:xfrm flipH="false" flipV="false" rot="0">
            <a:off x="10351660" y="7367766"/>
            <a:ext cx="1419908" cy="1419908"/>
          </a:xfrm>
          <a:custGeom>
            <a:avLst/>
            <a:gdLst/>
            <a:ahLst/>
            <a:cxnLst/>
            <a:rect r="r" b="b" t="t" l="l"/>
            <a:pathLst>
              <a:path h="1419908" w="1419908">
                <a:moveTo>
                  <a:pt x="0" y="0"/>
                </a:moveTo>
                <a:lnTo>
                  <a:pt x="1419908" y="0"/>
                </a:lnTo>
                <a:lnTo>
                  <a:pt x="1419908" y="1419909"/>
                </a:lnTo>
                <a:lnTo>
                  <a:pt x="0" y="1419909"/>
                </a:lnTo>
                <a:lnTo>
                  <a:pt x="0" y="0"/>
                </a:lnTo>
                <a:close/>
              </a:path>
            </a:pathLst>
          </a:custGeom>
          <a:blipFill>
            <a:blip r:embed="rId14"/>
            <a:stretch>
              <a:fillRect l="0" t="0" r="0" b="0"/>
            </a:stretch>
          </a:blipFill>
        </p:spPr>
      </p:sp>
      <p:sp>
        <p:nvSpPr>
          <p:cNvPr name="TextBox 23" id="23"/>
          <p:cNvSpPr txBox="true"/>
          <p:nvPr/>
        </p:nvSpPr>
        <p:spPr>
          <a:xfrm rot="0">
            <a:off x="819129" y="139181"/>
            <a:ext cx="4269879" cy="580390"/>
          </a:xfrm>
          <a:prstGeom prst="rect">
            <a:avLst/>
          </a:prstGeom>
        </p:spPr>
        <p:txBody>
          <a:bodyPr anchor="t" rtlCol="false" tIns="0" lIns="0" bIns="0" rIns="0">
            <a:spAutoFit/>
          </a:bodyPr>
          <a:lstStyle/>
          <a:p>
            <a:pPr algn="ctr">
              <a:lnSpc>
                <a:spcPts val="4759"/>
              </a:lnSpc>
            </a:pPr>
            <a:r>
              <a:rPr lang="en-US" sz="3399" u="sng">
                <a:solidFill>
                  <a:srgbClr val="000000"/>
                </a:solidFill>
                <a:latin typeface="Canva Sans Bold Italics"/>
              </a:rPr>
              <a:t>Quesito 3: Response</a:t>
            </a:r>
          </a:p>
        </p:txBody>
      </p:sp>
      <p:sp>
        <p:nvSpPr>
          <p:cNvPr name="TextBox 24" id="24"/>
          <p:cNvSpPr txBox="true"/>
          <p:nvPr/>
        </p:nvSpPr>
        <p:spPr>
          <a:xfrm rot="0">
            <a:off x="4324478" y="8322855"/>
            <a:ext cx="764530"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DMZ</a:t>
            </a:r>
          </a:p>
        </p:txBody>
      </p:sp>
      <p:sp>
        <p:nvSpPr>
          <p:cNvPr name="TextBox 25" id="25"/>
          <p:cNvSpPr txBox="true"/>
          <p:nvPr/>
        </p:nvSpPr>
        <p:spPr>
          <a:xfrm rot="0">
            <a:off x="14969110" y="6403878"/>
            <a:ext cx="2737313"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UTENTE</a:t>
            </a:r>
          </a:p>
        </p:txBody>
      </p:sp>
      <p:sp>
        <p:nvSpPr>
          <p:cNvPr name="TextBox 26" id="26"/>
          <p:cNvSpPr txBox="true"/>
          <p:nvPr/>
        </p:nvSpPr>
        <p:spPr>
          <a:xfrm rot="0">
            <a:off x="14994606" y="1914036"/>
            <a:ext cx="2737313"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BLACK HAT</a:t>
            </a:r>
          </a:p>
        </p:txBody>
      </p:sp>
      <p:sp>
        <p:nvSpPr>
          <p:cNvPr name="TextBox 27" id="27"/>
          <p:cNvSpPr txBox="true"/>
          <p:nvPr/>
        </p:nvSpPr>
        <p:spPr>
          <a:xfrm rot="0">
            <a:off x="8975466" y="9394389"/>
            <a:ext cx="4529388"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RETE DI ISOLAMENTO</a:t>
            </a:r>
          </a:p>
        </p:txBody>
      </p:sp>
      <p:sp>
        <p:nvSpPr>
          <p:cNvPr name="TextBox 28" id="28"/>
          <p:cNvSpPr txBox="true"/>
          <p:nvPr/>
        </p:nvSpPr>
        <p:spPr>
          <a:xfrm rot="0">
            <a:off x="683563" y="1494023"/>
            <a:ext cx="2737313"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RETE INTERNA</a:t>
            </a:r>
          </a:p>
        </p:txBody>
      </p:sp>
      <p:sp>
        <p:nvSpPr>
          <p:cNvPr name="AutoShape 29" id="29"/>
          <p:cNvSpPr/>
          <p:nvPr/>
        </p:nvSpPr>
        <p:spPr>
          <a:xfrm>
            <a:off x="11400973" y="5403932"/>
            <a:ext cx="27845" cy="1268488"/>
          </a:xfrm>
          <a:prstGeom prst="line">
            <a:avLst/>
          </a:prstGeom>
          <a:ln cap="flat" w="38100">
            <a:solidFill>
              <a:srgbClr val="FF3131"/>
            </a:solidFill>
            <a:prstDash val="solid"/>
            <a:headEnd type="none" len="sm" w="sm"/>
            <a:tailEnd type="triangle" len="med" w="lg"/>
          </a:ln>
        </p:spPr>
      </p:sp>
      <p:sp>
        <p:nvSpPr>
          <p:cNvPr name="AutoShape 30" id="30"/>
          <p:cNvSpPr/>
          <p:nvPr/>
        </p:nvSpPr>
        <p:spPr>
          <a:xfrm flipH="true">
            <a:off x="11039743" y="5292797"/>
            <a:ext cx="7466" cy="1345533"/>
          </a:xfrm>
          <a:prstGeom prst="line">
            <a:avLst/>
          </a:prstGeom>
          <a:ln cap="flat" w="38100">
            <a:solidFill>
              <a:srgbClr val="FFDE59"/>
            </a:solidFill>
            <a:prstDash val="solid"/>
            <a:headEnd type="none" len="sm" w="sm"/>
            <a:tailEnd type="triangle" len="med" w="lg"/>
          </a:ln>
        </p:spPr>
      </p:sp>
      <p:sp>
        <p:nvSpPr>
          <p:cNvPr name="AutoShape 31" id="31"/>
          <p:cNvSpPr/>
          <p:nvPr/>
        </p:nvSpPr>
        <p:spPr>
          <a:xfrm>
            <a:off x="8160815" y="4445681"/>
            <a:ext cx="1966369" cy="0"/>
          </a:xfrm>
          <a:prstGeom prst="line">
            <a:avLst/>
          </a:prstGeom>
          <a:ln cap="flat" w="38100">
            <a:solidFill>
              <a:srgbClr val="2B4A9D"/>
            </a:solidFill>
            <a:prstDash val="solid"/>
            <a:headEnd type="none" len="sm" w="sm"/>
            <a:tailEnd type="triangle" len="med" w="lg"/>
          </a:ln>
        </p:spPr>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185597" y="0"/>
            <a:ext cx="4102403" cy="10287000"/>
            <a:chOff x="0" y="0"/>
            <a:chExt cx="1496568" cy="3752725"/>
          </a:xfrm>
        </p:grpSpPr>
        <p:sp>
          <p:nvSpPr>
            <p:cNvPr name="Freeform 3" id="3"/>
            <p:cNvSpPr/>
            <p:nvPr/>
          </p:nvSpPr>
          <p:spPr>
            <a:xfrm flipH="false" flipV="false" rot="0">
              <a:off x="0" y="0"/>
              <a:ext cx="1496568" cy="3752726"/>
            </a:xfrm>
            <a:custGeom>
              <a:avLst/>
              <a:gdLst/>
              <a:ahLst/>
              <a:cxnLst/>
              <a:rect r="r" b="b" t="t" l="l"/>
              <a:pathLst>
                <a:path h="3752726" w="1496568">
                  <a:moveTo>
                    <a:pt x="0" y="0"/>
                  </a:moveTo>
                  <a:lnTo>
                    <a:pt x="1496568" y="0"/>
                  </a:lnTo>
                  <a:lnTo>
                    <a:pt x="1496568" y="3752726"/>
                  </a:lnTo>
                  <a:lnTo>
                    <a:pt x="0" y="3752726"/>
                  </a:lnTo>
                  <a:close/>
                </a:path>
              </a:pathLst>
            </a:custGeom>
            <a:solidFill>
              <a:srgbClr val="2B4A9D"/>
            </a:solidFill>
          </p:spPr>
        </p:sp>
      </p:grpSp>
      <p:sp>
        <p:nvSpPr>
          <p:cNvPr name="TextBox 4" id="4"/>
          <p:cNvSpPr txBox="true"/>
          <p:nvPr/>
        </p:nvSpPr>
        <p:spPr>
          <a:xfrm rot="0">
            <a:off x="170528" y="87659"/>
            <a:ext cx="4269879" cy="580390"/>
          </a:xfrm>
          <a:prstGeom prst="rect">
            <a:avLst/>
          </a:prstGeom>
        </p:spPr>
        <p:txBody>
          <a:bodyPr anchor="t" rtlCol="false" tIns="0" lIns="0" bIns="0" rIns="0">
            <a:spAutoFit/>
          </a:bodyPr>
          <a:lstStyle/>
          <a:p>
            <a:pPr algn="ctr">
              <a:lnSpc>
                <a:spcPts val="4759"/>
              </a:lnSpc>
            </a:pPr>
            <a:r>
              <a:rPr lang="en-US" sz="3399" u="sng">
                <a:solidFill>
                  <a:srgbClr val="000000"/>
                </a:solidFill>
                <a:latin typeface="Canva Sans Bold Italics"/>
              </a:rPr>
              <a:t>Quesito 3: Response</a:t>
            </a:r>
          </a:p>
        </p:txBody>
      </p:sp>
      <p:sp>
        <p:nvSpPr>
          <p:cNvPr name="TextBox 5" id="5"/>
          <p:cNvSpPr txBox="true"/>
          <p:nvPr/>
        </p:nvSpPr>
        <p:spPr>
          <a:xfrm rot="0">
            <a:off x="893040" y="1819592"/>
            <a:ext cx="12510074" cy="65811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Al fine di difendere al meglio la rete interna dell’azienda e-commerce da un eventuale malware che abbia preso il controllo del web server, possiamo utilizzare una nuova rete chiamata “di isolamento”.</a:t>
            </a:r>
          </a:p>
          <a:p>
            <a:pPr algn="ctr">
              <a:lnSpc>
                <a:spcPts val="4759"/>
              </a:lnSpc>
            </a:pPr>
          </a:p>
          <a:p>
            <a:pPr algn="ctr">
              <a:lnSpc>
                <a:spcPts val="4759"/>
              </a:lnSpc>
            </a:pPr>
            <a:r>
              <a:rPr lang="en-US" sz="3399">
                <a:solidFill>
                  <a:srgbClr val="000000"/>
                </a:solidFill>
                <a:latin typeface="Canva Sans"/>
              </a:rPr>
              <a:t>In questo caso, il web server verrà scollegato dalla rete interna evitando qualsiasi contatto malevolo che possa mettere a repentaglio il corretto svolgimento delle attività aziendali. Però, il web server resterà accessibile agli utenti e ai possibili black hat, in modo da consentire agli stessi utenti di continuare la loro attività di shopping.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83555" y="2813813"/>
            <a:ext cx="940469" cy="1264496"/>
          </a:xfrm>
          <a:custGeom>
            <a:avLst/>
            <a:gdLst/>
            <a:ahLst/>
            <a:cxnLst/>
            <a:rect r="r" b="b" t="t" l="l"/>
            <a:pathLst>
              <a:path h="1264496" w="940469">
                <a:moveTo>
                  <a:pt x="0" y="0"/>
                </a:moveTo>
                <a:lnTo>
                  <a:pt x="940468" y="0"/>
                </a:lnTo>
                <a:lnTo>
                  <a:pt x="940468" y="1264496"/>
                </a:lnTo>
                <a:lnTo>
                  <a:pt x="0" y="1264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57731" y="4738597"/>
            <a:ext cx="1523226" cy="1160421"/>
          </a:xfrm>
          <a:custGeom>
            <a:avLst/>
            <a:gdLst/>
            <a:ahLst/>
            <a:cxnLst/>
            <a:rect r="r" b="b" t="t" l="l"/>
            <a:pathLst>
              <a:path h="1160421" w="1523226">
                <a:moveTo>
                  <a:pt x="0" y="0"/>
                </a:moveTo>
                <a:lnTo>
                  <a:pt x="1523226" y="0"/>
                </a:lnTo>
                <a:lnTo>
                  <a:pt x="1523226" y="1160421"/>
                </a:lnTo>
                <a:lnTo>
                  <a:pt x="0" y="11604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670875" y="3808799"/>
            <a:ext cx="1812305" cy="1235662"/>
          </a:xfrm>
          <a:custGeom>
            <a:avLst/>
            <a:gdLst/>
            <a:ahLst/>
            <a:cxnLst/>
            <a:rect r="r" b="b" t="t" l="l"/>
            <a:pathLst>
              <a:path h="1235662" w="1812305">
                <a:moveTo>
                  <a:pt x="0" y="0"/>
                </a:moveTo>
                <a:lnTo>
                  <a:pt x="1812305" y="0"/>
                </a:lnTo>
                <a:lnTo>
                  <a:pt x="1812305" y="1235663"/>
                </a:lnTo>
                <a:lnTo>
                  <a:pt x="0" y="12356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a:off x="5608359" y="7776049"/>
            <a:ext cx="1061280" cy="0"/>
          </a:xfrm>
          <a:prstGeom prst="line">
            <a:avLst/>
          </a:prstGeom>
          <a:ln cap="flat" w="38100">
            <a:solidFill>
              <a:srgbClr val="2B4A9D"/>
            </a:solidFill>
            <a:prstDash val="solid"/>
            <a:headEnd type="none" len="sm" w="sm"/>
            <a:tailEnd type="triangle" len="med" w="lg"/>
          </a:ln>
        </p:spPr>
      </p:sp>
      <p:sp>
        <p:nvSpPr>
          <p:cNvPr name="AutoShape 6" id="6"/>
          <p:cNvSpPr/>
          <p:nvPr/>
        </p:nvSpPr>
        <p:spPr>
          <a:xfrm>
            <a:off x="4060423" y="4659691"/>
            <a:ext cx="1966369" cy="0"/>
          </a:xfrm>
          <a:prstGeom prst="line">
            <a:avLst/>
          </a:prstGeom>
          <a:ln cap="flat" w="38100">
            <a:solidFill>
              <a:srgbClr val="2B4A9D"/>
            </a:solidFill>
            <a:prstDash val="solid"/>
            <a:headEnd type="none" len="sm" w="sm"/>
            <a:tailEnd type="triangle" len="med" w="lg"/>
          </a:ln>
        </p:spPr>
      </p:sp>
      <p:sp>
        <p:nvSpPr>
          <p:cNvPr name="AutoShape 7" id="7"/>
          <p:cNvSpPr/>
          <p:nvPr/>
        </p:nvSpPr>
        <p:spPr>
          <a:xfrm>
            <a:off x="13030473" y="5342694"/>
            <a:ext cx="0" cy="1268794"/>
          </a:xfrm>
          <a:prstGeom prst="line">
            <a:avLst/>
          </a:prstGeom>
          <a:ln cap="flat" w="38100">
            <a:solidFill>
              <a:srgbClr val="FF3131"/>
            </a:solidFill>
            <a:prstDash val="solid"/>
            <a:headEnd type="none" len="sm" w="sm"/>
            <a:tailEnd type="triangle" len="med" w="lg"/>
          </a:ln>
        </p:spPr>
      </p:sp>
      <p:sp>
        <p:nvSpPr>
          <p:cNvPr name="Freeform 8" id="8"/>
          <p:cNvSpPr/>
          <p:nvPr/>
        </p:nvSpPr>
        <p:spPr>
          <a:xfrm flipH="false" flipV="false" rot="0">
            <a:off x="7033117" y="3463730"/>
            <a:ext cx="1638681" cy="1925800"/>
          </a:xfrm>
          <a:custGeom>
            <a:avLst/>
            <a:gdLst/>
            <a:ahLst/>
            <a:cxnLst/>
            <a:rect r="r" b="b" t="t" l="l"/>
            <a:pathLst>
              <a:path h="1925800" w="1638681">
                <a:moveTo>
                  <a:pt x="0" y="0"/>
                </a:moveTo>
                <a:lnTo>
                  <a:pt x="1638680" y="0"/>
                </a:lnTo>
                <a:lnTo>
                  <a:pt x="1638680" y="1925801"/>
                </a:lnTo>
                <a:lnTo>
                  <a:pt x="0" y="19258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6972638" y="6611488"/>
            <a:ext cx="1859310" cy="1626896"/>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7ED957"/>
            </a:solidFill>
          </p:spPr>
        </p:sp>
        <p:sp>
          <p:nvSpPr>
            <p:cNvPr name="TextBox 11" id="11"/>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3420876" y="7310731"/>
            <a:ext cx="1969800" cy="2036006"/>
            <a:chOff x="0" y="0"/>
            <a:chExt cx="518795" cy="536232"/>
          </a:xfrm>
        </p:grpSpPr>
        <p:sp>
          <p:nvSpPr>
            <p:cNvPr name="Freeform 13" id="13"/>
            <p:cNvSpPr/>
            <p:nvPr/>
          </p:nvSpPr>
          <p:spPr>
            <a:xfrm flipH="false" flipV="false" rot="0">
              <a:off x="0" y="0"/>
              <a:ext cx="518795" cy="536232"/>
            </a:xfrm>
            <a:custGeom>
              <a:avLst/>
              <a:gdLst/>
              <a:ahLst/>
              <a:cxnLst/>
              <a:rect r="r" b="b" t="t" l="l"/>
              <a:pathLst>
                <a:path h="536232" w="518795">
                  <a:moveTo>
                    <a:pt x="0" y="0"/>
                  </a:moveTo>
                  <a:lnTo>
                    <a:pt x="518795" y="0"/>
                  </a:lnTo>
                  <a:lnTo>
                    <a:pt x="518795" y="536232"/>
                  </a:lnTo>
                  <a:lnTo>
                    <a:pt x="0" y="536232"/>
                  </a:lnTo>
                  <a:close/>
                </a:path>
              </a:pathLst>
            </a:custGeom>
            <a:solidFill>
              <a:srgbClr val="000000">
                <a:alpha val="0"/>
              </a:srgbClr>
            </a:solidFill>
            <a:ln w="38100" cap="sq">
              <a:solidFill>
                <a:srgbClr val="000000"/>
              </a:solidFill>
              <a:prstDash val="lgDash"/>
              <a:miter/>
            </a:ln>
          </p:spPr>
        </p:sp>
        <p:sp>
          <p:nvSpPr>
            <p:cNvPr name="TextBox 14" id="14"/>
            <p:cNvSpPr txBox="true"/>
            <p:nvPr/>
          </p:nvSpPr>
          <p:spPr>
            <a:xfrm>
              <a:off x="0" y="-38100"/>
              <a:ext cx="518795" cy="574332"/>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984269" y="2175021"/>
            <a:ext cx="1969800" cy="4030662"/>
            <a:chOff x="0" y="0"/>
            <a:chExt cx="518795" cy="1061573"/>
          </a:xfrm>
        </p:grpSpPr>
        <p:sp>
          <p:nvSpPr>
            <p:cNvPr name="Freeform 16" id="16"/>
            <p:cNvSpPr/>
            <p:nvPr/>
          </p:nvSpPr>
          <p:spPr>
            <a:xfrm flipH="false" flipV="false" rot="0">
              <a:off x="0" y="0"/>
              <a:ext cx="518795" cy="1061573"/>
            </a:xfrm>
            <a:custGeom>
              <a:avLst/>
              <a:gdLst/>
              <a:ahLst/>
              <a:cxnLst/>
              <a:rect r="r" b="b" t="t" l="l"/>
              <a:pathLst>
                <a:path h="1061573" w="518795">
                  <a:moveTo>
                    <a:pt x="0" y="0"/>
                  </a:moveTo>
                  <a:lnTo>
                    <a:pt x="518795" y="0"/>
                  </a:lnTo>
                  <a:lnTo>
                    <a:pt x="518795" y="1061573"/>
                  </a:lnTo>
                  <a:lnTo>
                    <a:pt x="0" y="1061573"/>
                  </a:lnTo>
                  <a:close/>
                </a:path>
              </a:pathLst>
            </a:custGeom>
            <a:solidFill>
              <a:srgbClr val="000000">
                <a:alpha val="0"/>
              </a:srgbClr>
            </a:solidFill>
            <a:ln w="38100" cap="sq">
              <a:solidFill>
                <a:srgbClr val="000000"/>
              </a:solidFill>
              <a:prstDash val="lgDash"/>
              <a:miter/>
            </a:ln>
          </p:spPr>
        </p:sp>
        <p:sp>
          <p:nvSpPr>
            <p:cNvPr name="TextBox 17" id="17"/>
            <p:cNvSpPr txBox="true"/>
            <p:nvPr/>
          </p:nvSpPr>
          <p:spPr>
            <a:xfrm>
              <a:off x="0" y="-38100"/>
              <a:ext cx="518795" cy="1099673"/>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083150" y="2453078"/>
            <a:ext cx="1772037" cy="1433739"/>
          </a:xfrm>
          <a:custGeom>
            <a:avLst/>
            <a:gdLst/>
            <a:ahLst/>
            <a:cxnLst/>
            <a:rect r="r" b="b" t="t" l="l"/>
            <a:pathLst>
              <a:path h="1433739" w="1772037">
                <a:moveTo>
                  <a:pt x="0" y="0"/>
                </a:moveTo>
                <a:lnTo>
                  <a:pt x="1772037" y="0"/>
                </a:lnTo>
                <a:lnTo>
                  <a:pt x="1772037" y="1433739"/>
                </a:lnTo>
                <a:lnTo>
                  <a:pt x="0" y="14337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1083150" y="4426631"/>
            <a:ext cx="1772037" cy="1433739"/>
          </a:xfrm>
          <a:custGeom>
            <a:avLst/>
            <a:gdLst/>
            <a:ahLst/>
            <a:cxnLst/>
            <a:rect r="r" b="b" t="t" l="l"/>
            <a:pathLst>
              <a:path h="1433739" w="1772037">
                <a:moveTo>
                  <a:pt x="0" y="0"/>
                </a:moveTo>
                <a:lnTo>
                  <a:pt x="1772037" y="0"/>
                </a:lnTo>
                <a:lnTo>
                  <a:pt x="1772037" y="1433738"/>
                </a:lnTo>
                <a:lnTo>
                  <a:pt x="0" y="14337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20" id="20"/>
          <p:cNvSpPr/>
          <p:nvPr/>
        </p:nvSpPr>
        <p:spPr>
          <a:xfrm flipH="true">
            <a:off x="14010095" y="4209402"/>
            <a:ext cx="1692271" cy="0"/>
          </a:xfrm>
          <a:prstGeom prst="line">
            <a:avLst/>
          </a:prstGeom>
          <a:ln cap="flat" w="38100">
            <a:solidFill>
              <a:srgbClr val="FF3131"/>
            </a:solidFill>
            <a:prstDash val="solid"/>
            <a:headEnd type="none" len="sm" w="sm"/>
            <a:tailEnd type="triangle" len="med" w="lg"/>
          </a:ln>
        </p:spPr>
      </p:sp>
      <p:sp>
        <p:nvSpPr>
          <p:cNvPr name="AutoShape 21" id="21"/>
          <p:cNvSpPr/>
          <p:nvPr/>
        </p:nvSpPr>
        <p:spPr>
          <a:xfrm flipH="true">
            <a:off x="14010095" y="4697791"/>
            <a:ext cx="1692271" cy="0"/>
          </a:xfrm>
          <a:prstGeom prst="line">
            <a:avLst/>
          </a:prstGeom>
          <a:ln cap="flat" w="38100">
            <a:solidFill>
              <a:srgbClr val="FFDE59"/>
            </a:solidFill>
            <a:prstDash val="solid"/>
            <a:headEnd type="none" len="sm" w="sm"/>
            <a:tailEnd type="triangle" len="med" w="lg"/>
          </a:ln>
        </p:spPr>
      </p:sp>
      <p:sp>
        <p:nvSpPr>
          <p:cNvPr name="AutoShape 22" id="22"/>
          <p:cNvSpPr/>
          <p:nvPr/>
        </p:nvSpPr>
        <p:spPr>
          <a:xfrm flipH="true">
            <a:off x="12390926" y="5389531"/>
            <a:ext cx="19050" cy="1221957"/>
          </a:xfrm>
          <a:prstGeom prst="line">
            <a:avLst/>
          </a:prstGeom>
          <a:ln cap="flat" w="38100">
            <a:solidFill>
              <a:srgbClr val="FFDE59"/>
            </a:solidFill>
            <a:prstDash val="solid"/>
            <a:headEnd type="none" len="sm" w="sm"/>
            <a:tailEnd type="triangle" len="med" w="lg"/>
          </a:ln>
        </p:spPr>
      </p:sp>
      <p:sp>
        <p:nvSpPr>
          <p:cNvPr name="AutoShape 23" id="23"/>
          <p:cNvSpPr/>
          <p:nvPr/>
        </p:nvSpPr>
        <p:spPr>
          <a:xfrm flipV="true">
            <a:off x="7549422" y="5688805"/>
            <a:ext cx="0" cy="873626"/>
          </a:xfrm>
          <a:prstGeom prst="line">
            <a:avLst/>
          </a:prstGeom>
          <a:ln cap="flat" w="38100">
            <a:solidFill>
              <a:srgbClr val="2B4A9D"/>
            </a:solidFill>
            <a:prstDash val="solid"/>
            <a:headEnd type="none" len="sm" w="sm"/>
            <a:tailEnd type="triangle" len="med" w="lg"/>
          </a:ln>
        </p:spPr>
      </p:sp>
      <p:grpSp>
        <p:nvGrpSpPr>
          <p:cNvPr name="Group 24" id="24"/>
          <p:cNvGrpSpPr/>
          <p:nvPr/>
        </p:nvGrpSpPr>
        <p:grpSpPr>
          <a:xfrm rot="0">
            <a:off x="11434686" y="7005238"/>
            <a:ext cx="1969800" cy="1998563"/>
            <a:chOff x="0" y="0"/>
            <a:chExt cx="518795" cy="526371"/>
          </a:xfrm>
        </p:grpSpPr>
        <p:sp>
          <p:nvSpPr>
            <p:cNvPr name="Freeform 25" id="25"/>
            <p:cNvSpPr/>
            <p:nvPr/>
          </p:nvSpPr>
          <p:spPr>
            <a:xfrm flipH="false" flipV="false" rot="0">
              <a:off x="0" y="0"/>
              <a:ext cx="518795" cy="526371"/>
            </a:xfrm>
            <a:custGeom>
              <a:avLst/>
              <a:gdLst/>
              <a:ahLst/>
              <a:cxnLst/>
              <a:rect r="r" b="b" t="t" l="l"/>
              <a:pathLst>
                <a:path h="526371" w="518795">
                  <a:moveTo>
                    <a:pt x="0" y="0"/>
                  </a:moveTo>
                  <a:lnTo>
                    <a:pt x="518795" y="0"/>
                  </a:lnTo>
                  <a:lnTo>
                    <a:pt x="518795" y="526371"/>
                  </a:lnTo>
                  <a:lnTo>
                    <a:pt x="0" y="526371"/>
                  </a:lnTo>
                  <a:close/>
                </a:path>
              </a:pathLst>
            </a:custGeom>
            <a:solidFill>
              <a:srgbClr val="000000">
                <a:alpha val="0"/>
              </a:srgbClr>
            </a:solidFill>
            <a:ln w="38100" cap="sq">
              <a:solidFill>
                <a:srgbClr val="FF3131"/>
              </a:solidFill>
              <a:prstDash val="lgDash"/>
              <a:miter/>
            </a:ln>
          </p:spPr>
        </p:sp>
        <p:sp>
          <p:nvSpPr>
            <p:cNvPr name="TextBox 26" id="26"/>
            <p:cNvSpPr txBox="true"/>
            <p:nvPr/>
          </p:nvSpPr>
          <p:spPr>
            <a:xfrm>
              <a:off x="0" y="-38100"/>
              <a:ext cx="518795" cy="564471"/>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1770429" y="7299594"/>
            <a:ext cx="1279094" cy="1387577"/>
          </a:xfrm>
          <a:custGeom>
            <a:avLst/>
            <a:gdLst/>
            <a:ahLst/>
            <a:cxnLst/>
            <a:rect r="r" b="b" t="t" l="l"/>
            <a:pathLst>
              <a:path h="1387577" w="1279094">
                <a:moveTo>
                  <a:pt x="0" y="0"/>
                </a:moveTo>
                <a:lnTo>
                  <a:pt x="1279094" y="0"/>
                </a:lnTo>
                <a:lnTo>
                  <a:pt x="1279094" y="1387577"/>
                </a:lnTo>
                <a:lnTo>
                  <a:pt x="0" y="138757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11654538" y="7237944"/>
            <a:ext cx="1510878" cy="1510878"/>
          </a:xfrm>
          <a:custGeom>
            <a:avLst/>
            <a:gdLst/>
            <a:ahLst/>
            <a:cxnLst/>
            <a:rect r="r" b="b" t="t" l="l"/>
            <a:pathLst>
              <a:path h="1510878" w="1510878">
                <a:moveTo>
                  <a:pt x="0" y="0"/>
                </a:moveTo>
                <a:lnTo>
                  <a:pt x="1510877" y="0"/>
                </a:lnTo>
                <a:lnTo>
                  <a:pt x="1510877" y="1510877"/>
                </a:lnTo>
                <a:lnTo>
                  <a:pt x="0" y="1510877"/>
                </a:lnTo>
                <a:lnTo>
                  <a:pt x="0" y="0"/>
                </a:lnTo>
                <a:close/>
              </a:path>
            </a:pathLst>
          </a:custGeom>
          <a:blipFill>
            <a:blip r:embed="rId14"/>
            <a:stretch>
              <a:fillRect l="0" t="0" r="0" b="0"/>
            </a:stretch>
          </a:blipFill>
        </p:spPr>
      </p:sp>
      <p:sp>
        <p:nvSpPr>
          <p:cNvPr name="AutoShape 29" id="29"/>
          <p:cNvSpPr/>
          <p:nvPr/>
        </p:nvSpPr>
        <p:spPr>
          <a:xfrm>
            <a:off x="9144000" y="4640641"/>
            <a:ext cx="1966369" cy="0"/>
          </a:xfrm>
          <a:prstGeom prst="line">
            <a:avLst/>
          </a:prstGeom>
          <a:ln cap="flat" w="38100">
            <a:solidFill>
              <a:srgbClr val="2B4A9D"/>
            </a:solidFill>
            <a:prstDash val="solid"/>
            <a:headEnd type="none" len="sm" w="sm"/>
            <a:tailEnd type="triangle" len="med" w="lg"/>
          </a:ln>
        </p:spPr>
      </p:sp>
      <p:sp>
        <p:nvSpPr>
          <p:cNvPr name="TextBox 30" id="30"/>
          <p:cNvSpPr txBox="true"/>
          <p:nvPr/>
        </p:nvSpPr>
        <p:spPr>
          <a:xfrm rot="0">
            <a:off x="374619" y="139181"/>
            <a:ext cx="6506468" cy="580390"/>
          </a:xfrm>
          <a:prstGeom prst="rect">
            <a:avLst/>
          </a:prstGeom>
        </p:spPr>
        <p:txBody>
          <a:bodyPr anchor="t" rtlCol="false" tIns="0" lIns="0" bIns="0" rIns="0">
            <a:spAutoFit/>
          </a:bodyPr>
          <a:lstStyle/>
          <a:p>
            <a:pPr algn="ctr">
              <a:lnSpc>
                <a:spcPts val="4759"/>
              </a:lnSpc>
            </a:pPr>
            <a:r>
              <a:rPr lang="en-US" sz="3399" u="sng">
                <a:solidFill>
                  <a:srgbClr val="000000"/>
                </a:solidFill>
                <a:latin typeface="Canva Sans Bold Italics"/>
              </a:rPr>
              <a:t>Quesito 4: Soluzione Completa</a:t>
            </a:r>
          </a:p>
        </p:txBody>
      </p:sp>
      <p:sp>
        <p:nvSpPr>
          <p:cNvPr name="TextBox 31" id="31"/>
          <p:cNvSpPr txBox="true"/>
          <p:nvPr/>
        </p:nvSpPr>
        <p:spPr>
          <a:xfrm rot="0">
            <a:off x="2472922" y="8881917"/>
            <a:ext cx="764530"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DMZ</a:t>
            </a:r>
          </a:p>
        </p:txBody>
      </p:sp>
      <p:sp>
        <p:nvSpPr>
          <p:cNvPr name="TextBox 32" id="32"/>
          <p:cNvSpPr txBox="true"/>
          <p:nvPr/>
        </p:nvSpPr>
        <p:spPr>
          <a:xfrm rot="0">
            <a:off x="7530372" y="7367786"/>
            <a:ext cx="743843"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WAF</a:t>
            </a:r>
          </a:p>
        </p:txBody>
      </p:sp>
      <p:sp>
        <p:nvSpPr>
          <p:cNvPr name="TextBox 33" id="33"/>
          <p:cNvSpPr txBox="true"/>
          <p:nvPr/>
        </p:nvSpPr>
        <p:spPr>
          <a:xfrm rot="0">
            <a:off x="683563" y="1494023"/>
            <a:ext cx="2737313"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RETE INTERNA</a:t>
            </a:r>
          </a:p>
        </p:txBody>
      </p:sp>
      <p:sp>
        <p:nvSpPr>
          <p:cNvPr name="TextBox 34" id="34"/>
          <p:cNvSpPr txBox="true"/>
          <p:nvPr/>
        </p:nvSpPr>
        <p:spPr>
          <a:xfrm rot="0">
            <a:off x="15550687" y="6146668"/>
            <a:ext cx="2737313"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UTENTE</a:t>
            </a:r>
          </a:p>
        </p:txBody>
      </p:sp>
      <p:sp>
        <p:nvSpPr>
          <p:cNvPr name="TextBox 35" id="35"/>
          <p:cNvSpPr txBox="true"/>
          <p:nvPr/>
        </p:nvSpPr>
        <p:spPr>
          <a:xfrm rot="0">
            <a:off x="15415662" y="2192093"/>
            <a:ext cx="2737313" cy="464820"/>
          </a:xfrm>
          <a:prstGeom prst="rect">
            <a:avLst/>
          </a:prstGeom>
        </p:spPr>
        <p:txBody>
          <a:bodyPr anchor="t" rtlCol="false" tIns="0" lIns="0" bIns="0" rIns="0">
            <a:spAutoFit/>
          </a:bodyPr>
          <a:lstStyle/>
          <a:p>
            <a:pPr algn="ctr">
              <a:lnSpc>
                <a:spcPts val="3780"/>
              </a:lnSpc>
            </a:pPr>
            <a:r>
              <a:rPr lang="en-US" sz="2700">
                <a:solidFill>
                  <a:srgbClr val="000000"/>
                </a:solidFill>
                <a:latin typeface="Canva Sans"/>
              </a:rPr>
              <a:t>BLACK HAT</a:t>
            </a:r>
          </a:p>
        </p:txBody>
      </p:sp>
      <p:sp>
        <p:nvSpPr>
          <p:cNvPr name="TextBox 36" id="36"/>
          <p:cNvSpPr txBox="true"/>
          <p:nvPr/>
        </p:nvSpPr>
        <p:spPr>
          <a:xfrm rot="0">
            <a:off x="10618072" y="9220200"/>
            <a:ext cx="3583809" cy="400512"/>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a:rPr>
              <a:t>RETE DI ISOLAMENTO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DAF8SNJ0B_E</dc:identifier>
  <dcterms:modified xsi:type="dcterms:W3CDTF">2011-08-01T06:04:30Z</dcterms:modified>
  <cp:revision>1</cp:revision>
  <dc:title>Business</dc:title>
</cp:coreProperties>
</file>